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7" r:id="rId2"/>
    <p:sldId id="295" r:id="rId3"/>
    <p:sldId id="269" r:id="rId4"/>
    <p:sldId id="275" r:id="rId5"/>
    <p:sldId id="276" r:id="rId6"/>
    <p:sldId id="277" r:id="rId7"/>
    <p:sldId id="278" r:id="rId8"/>
    <p:sldId id="284" r:id="rId9"/>
    <p:sldId id="293" r:id="rId10"/>
    <p:sldId id="306" r:id="rId11"/>
    <p:sldId id="307" r:id="rId12"/>
    <p:sldId id="309" r:id="rId13"/>
    <p:sldId id="308" r:id="rId14"/>
    <p:sldId id="290" r:id="rId15"/>
    <p:sldId id="296" r:id="rId16"/>
    <p:sldId id="289" r:id="rId17"/>
    <p:sldId id="294" r:id="rId18"/>
    <p:sldId id="297" r:id="rId19"/>
    <p:sldId id="298" r:id="rId20"/>
    <p:sldId id="299" r:id="rId21"/>
    <p:sldId id="300" r:id="rId22"/>
    <p:sldId id="301" r:id="rId23"/>
    <p:sldId id="302" r:id="rId24"/>
    <p:sldId id="303" r:id="rId25"/>
    <p:sldId id="304" r:id="rId26"/>
    <p:sldId id="305" r:id="rId27"/>
  </p:sldIdLst>
  <p:sldSz cx="12188825" cy="6858000"/>
  <p:notesSz cx="6858000" cy="1133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05686-8550-41B2-E06B-08B78B05A2FF}" v="20" dt="2020-05-08T07:28:49.691"/>
    <p1510:client id="{1FDB81C0-C2BD-E0EB-430F-36AEC2815F9B}" v="927" dt="2020-05-07T22:56:59.310"/>
    <p1510:client id="{282F4AFD-D74C-A2EF-4736-7B7D5F61B9F0}" v="162" dt="2020-05-07T17:03:39.074"/>
    <p1510:client id="{345CDA32-9442-B4D7-6128-4839D0D91DC1}" v="115" dt="2020-05-08T06:02:37.048"/>
    <p1510:client id="{3C0B20B4-E18F-5F5A-FD81-0399C41C4590}" v="3" dt="2020-05-08T16:23:39.310"/>
    <p1510:client id="{4FA140D2-8CB1-4C5A-4F1C-91802B47AF2C}" v="867" dt="2020-05-07T19:18:49.915"/>
    <p1510:client id="{51306CD1-9B33-DF84-F870-EC9596676931}" v="7" dt="2020-05-13T16:28:09.776"/>
    <p1510:client id="{52DB83FA-887C-F1F4-6694-76181E0BB6BF}" v="387" dt="2020-05-08T16:08:59.995"/>
    <p1510:client id="{59BC28A1-85E5-48D0-8E8D-147DDEF52028}" v="7" dt="2020-05-08T10:16:16.043"/>
    <p1510:client id="{683D9BE1-9697-E865-2F57-07E156134F56}" v="678" dt="2020-05-08T07:17:50.543"/>
    <p1510:client id="{A29387A8-EC6F-8C93-B27F-318B700C9E92}" v="422" dt="2020-05-08T05:07:36.622"/>
    <p1510:client id="{CB4EF192-5F26-47E6-AE81-0B0124AB80F4}" v="338" dt="2020-05-08T05:52:38.718"/>
    <p1510:client id="{CBCBFFC2-C723-BAF9-009E-294B093165B0}" v="279" dt="2020-05-08T02:53:15.176"/>
    <p1510:client id="{F07E5A55-1617-93E5-2842-8A008DAAD942}" v="5" dt="2020-05-08T07:29:00.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D9A533-6C6C-46C4-AC82-8F3BEA745199}" type="doc">
      <dgm:prSet loTypeId="urn:microsoft.com/office/officeart/2005/8/layout/chevron1" loCatId="process" qsTypeId="urn:microsoft.com/office/officeart/2005/8/quickstyle/simple1" qsCatId="simple" csTypeId="urn:microsoft.com/office/officeart/2005/8/colors/accent0_3" csCatId="mainScheme" phldr="1"/>
      <dgm:spPr/>
    </dgm:pt>
    <dgm:pt modelId="{53124B7A-0340-43F5-B000-07E6561139AE}">
      <dgm:prSet phldrT="[Text]" phldr="0"/>
      <dgm:spPr/>
      <dgm:t>
        <a:bodyPr/>
        <a:lstStyle/>
        <a:p>
          <a:pPr rtl="0"/>
          <a:r>
            <a:rPr lang="en-US" b="1">
              <a:latin typeface="Palatino Linotype"/>
            </a:rPr>
            <a:t> </a:t>
          </a:r>
          <a:r>
            <a:rPr lang="en-US" b="1" i="0" u="none" strike="noStrike" cap="none" baseline="0" noProof="0">
              <a:latin typeface="Palatino Linotype"/>
            </a:rPr>
            <a:t>Find a path from start to goal with A*.</a:t>
          </a:r>
        </a:p>
      </dgm:t>
    </dgm:pt>
    <dgm:pt modelId="{578CB979-B5C8-4375-92BD-9AB19FC68C61}" type="parTrans" cxnId="{C975B0AF-8002-4E6D-81D2-9F351DC2FAA7}">
      <dgm:prSet/>
      <dgm:spPr/>
    </dgm:pt>
    <dgm:pt modelId="{0714C640-AD5E-4EC4-B105-5723961453D8}" type="sibTrans" cxnId="{C975B0AF-8002-4E6D-81D2-9F351DC2FAA7}">
      <dgm:prSet/>
      <dgm:spPr/>
      <dgm:t>
        <a:bodyPr/>
        <a:lstStyle/>
        <a:p>
          <a:endParaRPr lang="en-US"/>
        </a:p>
      </dgm:t>
    </dgm:pt>
    <dgm:pt modelId="{6E7C4863-AB72-424D-A058-50B31DF99552}">
      <dgm:prSet phldrT="[Text]" phldr="0"/>
      <dgm:spPr/>
      <dgm:t>
        <a:bodyPr/>
        <a:lstStyle/>
        <a:p>
          <a:pPr rtl="0"/>
          <a:r>
            <a:rPr lang="en-US" b="1">
              <a:latin typeface="Palatino Linotype"/>
            </a:rPr>
            <a:t>In the presence of an obstacle use RRT*</a:t>
          </a:r>
          <a:endParaRPr lang="en-US" b="1"/>
        </a:p>
      </dgm:t>
    </dgm:pt>
    <dgm:pt modelId="{CB8AC181-A5A9-44B1-A65E-D69BFCC023CB}" type="parTrans" cxnId="{F8223DA4-811D-4FE9-A853-01FF4DC1DEEA}">
      <dgm:prSet/>
      <dgm:spPr/>
    </dgm:pt>
    <dgm:pt modelId="{4C140D60-0B3D-4B8A-8A42-B47BD5BB946D}" type="sibTrans" cxnId="{F8223DA4-811D-4FE9-A853-01FF4DC1DEEA}">
      <dgm:prSet/>
      <dgm:spPr/>
      <dgm:t>
        <a:bodyPr/>
        <a:lstStyle/>
        <a:p>
          <a:endParaRPr lang="en-US"/>
        </a:p>
      </dgm:t>
    </dgm:pt>
    <dgm:pt modelId="{01A48503-F4B5-42F1-AE78-BEC456511010}">
      <dgm:prSet phldrT="[Text]" phldr="0"/>
      <dgm:spPr/>
      <dgm:t>
        <a:bodyPr/>
        <a:lstStyle/>
        <a:p>
          <a:pPr rtl="0"/>
          <a:r>
            <a:rPr lang="en-US" b="1">
              <a:latin typeface="Palatino Linotype"/>
            </a:rPr>
            <a:t>Using the RRT* a path is found between intermediate start  and goal</a:t>
          </a:r>
          <a:endParaRPr lang="en-US" b="1"/>
        </a:p>
      </dgm:t>
    </dgm:pt>
    <dgm:pt modelId="{DF785095-E87D-4A50-8A67-6FCEB2D639EA}" type="parTrans" cxnId="{FF643E7A-B28A-43EA-BEE7-FF6658AB76B6}">
      <dgm:prSet/>
      <dgm:spPr/>
    </dgm:pt>
    <dgm:pt modelId="{B0596CA6-96D1-45E5-B9C0-650DF464FB39}" type="sibTrans" cxnId="{FF643E7A-B28A-43EA-BEE7-FF6658AB76B6}">
      <dgm:prSet/>
      <dgm:spPr/>
      <dgm:t>
        <a:bodyPr/>
        <a:lstStyle/>
        <a:p>
          <a:endParaRPr lang="en-US"/>
        </a:p>
      </dgm:t>
    </dgm:pt>
    <dgm:pt modelId="{F7E534D4-8D12-4700-B3ED-38AAAD594969}">
      <dgm:prSet phldr="0"/>
      <dgm:spPr/>
      <dgm:t>
        <a:bodyPr/>
        <a:lstStyle/>
        <a:p>
          <a:pPr rtl="0"/>
          <a:r>
            <a:rPr lang="en-US" b="1">
              <a:latin typeface="Palatino Linotype"/>
            </a:rPr>
            <a:t>If the goal point is not free space RRT* will replan the path towards a new intermediate goal.</a:t>
          </a:r>
        </a:p>
      </dgm:t>
    </dgm:pt>
    <dgm:pt modelId="{F78FAE8D-E3AB-4DBE-A919-4C640D4FC13A}" type="parTrans" cxnId="{66CC76F7-F067-48E4-A1FE-3EA0AF612D40}">
      <dgm:prSet/>
      <dgm:spPr/>
    </dgm:pt>
    <dgm:pt modelId="{3C6C5844-4EEC-4783-A39F-CACC5A1FB80B}" type="sibTrans" cxnId="{66CC76F7-F067-48E4-A1FE-3EA0AF612D40}">
      <dgm:prSet/>
      <dgm:spPr/>
      <dgm:t>
        <a:bodyPr/>
        <a:lstStyle/>
        <a:p>
          <a:endParaRPr lang="en-US"/>
        </a:p>
      </dgm:t>
    </dgm:pt>
    <dgm:pt modelId="{306C1FB8-2F52-4DA9-B197-8F22C01B548A}">
      <dgm:prSet phldr="0"/>
      <dgm:spPr/>
      <dgm:t>
        <a:bodyPr/>
        <a:lstStyle/>
        <a:p>
          <a:pPr rtl="0"/>
          <a:r>
            <a:rPr lang="en-US" b="1">
              <a:latin typeface="Palatino Linotype"/>
            </a:rPr>
            <a:t>On reaching the intermediate goal algorithm switchs to A*.</a:t>
          </a:r>
        </a:p>
      </dgm:t>
    </dgm:pt>
    <dgm:pt modelId="{8CDE0A09-3081-4FEE-B5C7-E04737AECF2D}" type="parTrans" cxnId="{D1C93F1D-6529-40CF-B41D-0F8D5AEEECAD}">
      <dgm:prSet/>
      <dgm:spPr/>
    </dgm:pt>
    <dgm:pt modelId="{E3909FA8-F46C-4872-B61C-814A761E1AFF}" type="sibTrans" cxnId="{D1C93F1D-6529-40CF-B41D-0F8D5AEEECAD}">
      <dgm:prSet/>
      <dgm:spPr/>
    </dgm:pt>
    <dgm:pt modelId="{2B41E6F2-5858-4919-965C-59C3A9027686}" type="pres">
      <dgm:prSet presAssocID="{00D9A533-6C6C-46C4-AC82-8F3BEA745199}" presName="Name0" presStyleCnt="0">
        <dgm:presLayoutVars>
          <dgm:dir/>
          <dgm:animLvl val="lvl"/>
          <dgm:resizeHandles val="exact"/>
        </dgm:presLayoutVars>
      </dgm:prSet>
      <dgm:spPr/>
    </dgm:pt>
    <dgm:pt modelId="{207C0108-FD94-4BD7-A75C-4906D83F3D74}" type="pres">
      <dgm:prSet presAssocID="{53124B7A-0340-43F5-B000-07E6561139AE}" presName="parTxOnly" presStyleLbl="node1" presStyleIdx="0" presStyleCnt="5">
        <dgm:presLayoutVars>
          <dgm:chMax val="0"/>
          <dgm:chPref val="0"/>
          <dgm:bulletEnabled val="1"/>
        </dgm:presLayoutVars>
      </dgm:prSet>
      <dgm:spPr/>
    </dgm:pt>
    <dgm:pt modelId="{421C3960-F35C-4782-B6E9-706D8B8F9CC0}" type="pres">
      <dgm:prSet presAssocID="{0714C640-AD5E-4EC4-B105-5723961453D8}" presName="parTxOnlySpace" presStyleCnt="0"/>
      <dgm:spPr/>
    </dgm:pt>
    <dgm:pt modelId="{50F35FD5-D8A4-44A6-A24B-C8A652F17E2B}" type="pres">
      <dgm:prSet presAssocID="{6E7C4863-AB72-424D-A058-50B31DF99552}" presName="parTxOnly" presStyleLbl="node1" presStyleIdx="1" presStyleCnt="5">
        <dgm:presLayoutVars>
          <dgm:chMax val="0"/>
          <dgm:chPref val="0"/>
          <dgm:bulletEnabled val="1"/>
        </dgm:presLayoutVars>
      </dgm:prSet>
      <dgm:spPr/>
    </dgm:pt>
    <dgm:pt modelId="{4CCEB882-3C94-4FA1-9AD2-2FEBD868417E}" type="pres">
      <dgm:prSet presAssocID="{4C140D60-0B3D-4B8A-8A42-B47BD5BB946D}" presName="parTxOnlySpace" presStyleCnt="0"/>
      <dgm:spPr/>
    </dgm:pt>
    <dgm:pt modelId="{E00DCFD4-F61F-4102-98FF-79519465794E}" type="pres">
      <dgm:prSet presAssocID="{01A48503-F4B5-42F1-AE78-BEC456511010}" presName="parTxOnly" presStyleLbl="node1" presStyleIdx="2" presStyleCnt="5">
        <dgm:presLayoutVars>
          <dgm:chMax val="0"/>
          <dgm:chPref val="0"/>
          <dgm:bulletEnabled val="1"/>
        </dgm:presLayoutVars>
      </dgm:prSet>
      <dgm:spPr/>
    </dgm:pt>
    <dgm:pt modelId="{93A9A474-DC68-417C-8179-A97C0E146446}" type="pres">
      <dgm:prSet presAssocID="{B0596CA6-96D1-45E5-B9C0-650DF464FB39}" presName="parTxOnlySpace" presStyleCnt="0"/>
      <dgm:spPr/>
    </dgm:pt>
    <dgm:pt modelId="{14AFE991-3285-4E8B-A580-A3AA938F453E}" type="pres">
      <dgm:prSet presAssocID="{F7E534D4-8D12-4700-B3ED-38AAAD594969}" presName="parTxOnly" presStyleLbl="node1" presStyleIdx="3" presStyleCnt="5">
        <dgm:presLayoutVars>
          <dgm:chMax val="0"/>
          <dgm:chPref val="0"/>
          <dgm:bulletEnabled val="1"/>
        </dgm:presLayoutVars>
      </dgm:prSet>
      <dgm:spPr/>
    </dgm:pt>
    <dgm:pt modelId="{C42B4D57-1365-48EA-BDE0-539622867AB7}" type="pres">
      <dgm:prSet presAssocID="{3C6C5844-4EEC-4783-A39F-CACC5A1FB80B}" presName="parTxOnlySpace" presStyleCnt="0"/>
      <dgm:spPr/>
    </dgm:pt>
    <dgm:pt modelId="{6867031F-B4A5-4DA4-BFC9-871EA341D981}" type="pres">
      <dgm:prSet presAssocID="{306C1FB8-2F52-4DA9-B197-8F22C01B548A}" presName="parTxOnly" presStyleLbl="node1" presStyleIdx="4" presStyleCnt="5">
        <dgm:presLayoutVars>
          <dgm:chMax val="0"/>
          <dgm:chPref val="0"/>
          <dgm:bulletEnabled val="1"/>
        </dgm:presLayoutVars>
      </dgm:prSet>
      <dgm:spPr/>
    </dgm:pt>
  </dgm:ptLst>
  <dgm:cxnLst>
    <dgm:cxn modelId="{89EC4200-098B-46C1-88B8-B0D2792DCB68}" type="presOf" srcId="{01A48503-F4B5-42F1-AE78-BEC456511010}" destId="{E00DCFD4-F61F-4102-98FF-79519465794E}" srcOrd="0" destOrd="0" presId="urn:microsoft.com/office/officeart/2005/8/layout/chevron1"/>
    <dgm:cxn modelId="{D1C93F1D-6529-40CF-B41D-0F8D5AEEECAD}" srcId="{00D9A533-6C6C-46C4-AC82-8F3BEA745199}" destId="{306C1FB8-2F52-4DA9-B197-8F22C01B548A}" srcOrd="4" destOrd="0" parTransId="{8CDE0A09-3081-4FEE-B5C7-E04737AECF2D}" sibTransId="{E3909FA8-F46C-4872-B61C-814A761E1AFF}"/>
    <dgm:cxn modelId="{6223B21D-8768-4D47-BF58-018D0BA9383F}" type="presOf" srcId="{6E7C4863-AB72-424D-A058-50B31DF99552}" destId="{50F35FD5-D8A4-44A6-A24B-C8A652F17E2B}" srcOrd="0" destOrd="0" presId="urn:microsoft.com/office/officeart/2005/8/layout/chevron1"/>
    <dgm:cxn modelId="{09F8A42C-35C4-44CB-B910-011D05AA6685}" type="presOf" srcId="{F7E534D4-8D12-4700-B3ED-38AAAD594969}" destId="{14AFE991-3285-4E8B-A580-A3AA938F453E}" srcOrd="0" destOrd="0" presId="urn:microsoft.com/office/officeart/2005/8/layout/chevron1"/>
    <dgm:cxn modelId="{17A6072F-1E35-46F5-947D-D070C410F5BF}" type="presOf" srcId="{00D9A533-6C6C-46C4-AC82-8F3BEA745199}" destId="{2B41E6F2-5858-4919-965C-59C3A9027686}" srcOrd="0" destOrd="0" presId="urn:microsoft.com/office/officeart/2005/8/layout/chevron1"/>
    <dgm:cxn modelId="{1197823E-CF22-4097-A8B7-E5B25CEF4591}" type="presOf" srcId="{306C1FB8-2F52-4DA9-B197-8F22C01B548A}" destId="{6867031F-B4A5-4DA4-BFC9-871EA341D981}" srcOrd="0" destOrd="0" presId="urn:microsoft.com/office/officeart/2005/8/layout/chevron1"/>
    <dgm:cxn modelId="{59BFC053-2E6B-4ABA-A8CD-BA2D037424D5}" type="presOf" srcId="{53124B7A-0340-43F5-B000-07E6561139AE}" destId="{207C0108-FD94-4BD7-A75C-4906D83F3D74}" srcOrd="0" destOrd="0" presId="urn:microsoft.com/office/officeart/2005/8/layout/chevron1"/>
    <dgm:cxn modelId="{FF643E7A-B28A-43EA-BEE7-FF6658AB76B6}" srcId="{00D9A533-6C6C-46C4-AC82-8F3BEA745199}" destId="{01A48503-F4B5-42F1-AE78-BEC456511010}" srcOrd="2" destOrd="0" parTransId="{DF785095-E87D-4A50-8A67-6FCEB2D639EA}" sibTransId="{B0596CA6-96D1-45E5-B9C0-650DF464FB39}"/>
    <dgm:cxn modelId="{F8223DA4-811D-4FE9-A853-01FF4DC1DEEA}" srcId="{00D9A533-6C6C-46C4-AC82-8F3BEA745199}" destId="{6E7C4863-AB72-424D-A058-50B31DF99552}" srcOrd="1" destOrd="0" parTransId="{CB8AC181-A5A9-44B1-A65E-D69BFCC023CB}" sibTransId="{4C140D60-0B3D-4B8A-8A42-B47BD5BB946D}"/>
    <dgm:cxn modelId="{C975B0AF-8002-4E6D-81D2-9F351DC2FAA7}" srcId="{00D9A533-6C6C-46C4-AC82-8F3BEA745199}" destId="{53124B7A-0340-43F5-B000-07E6561139AE}" srcOrd="0" destOrd="0" parTransId="{578CB979-B5C8-4375-92BD-9AB19FC68C61}" sibTransId="{0714C640-AD5E-4EC4-B105-5723961453D8}"/>
    <dgm:cxn modelId="{66CC76F7-F067-48E4-A1FE-3EA0AF612D40}" srcId="{00D9A533-6C6C-46C4-AC82-8F3BEA745199}" destId="{F7E534D4-8D12-4700-B3ED-38AAAD594969}" srcOrd="3" destOrd="0" parTransId="{F78FAE8D-E3AB-4DBE-A919-4C640D4FC13A}" sibTransId="{3C6C5844-4EEC-4783-A39F-CACC5A1FB80B}"/>
    <dgm:cxn modelId="{09F045C3-F3BA-4020-88F5-212E5F2811F2}" type="presParOf" srcId="{2B41E6F2-5858-4919-965C-59C3A9027686}" destId="{207C0108-FD94-4BD7-A75C-4906D83F3D74}" srcOrd="0" destOrd="0" presId="urn:microsoft.com/office/officeart/2005/8/layout/chevron1"/>
    <dgm:cxn modelId="{8D4FF941-9B36-40C8-8A66-8B2D5EEB15CF}" type="presParOf" srcId="{2B41E6F2-5858-4919-965C-59C3A9027686}" destId="{421C3960-F35C-4782-B6E9-706D8B8F9CC0}" srcOrd="1" destOrd="0" presId="urn:microsoft.com/office/officeart/2005/8/layout/chevron1"/>
    <dgm:cxn modelId="{6A651EE5-BC9D-48BE-9D6B-2B64F59B4B36}" type="presParOf" srcId="{2B41E6F2-5858-4919-965C-59C3A9027686}" destId="{50F35FD5-D8A4-44A6-A24B-C8A652F17E2B}" srcOrd="2" destOrd="0" presId="urn:microsoft.com/office/officeart/2005/8/layout/chevron1"/>
    <dgm:cxn modelId="{88C97E08-73CB-4BE6-819B-B81959788848}" type="presParOf" srcId="{2B41E6F2-5858-4919-965C-59C3A9027686}" destId="{4CCEB882-3C94-4FA1-9AD2-2FEBD868417E}" srcOrd="3" destOrd="0" presId="urn:microsoft.com/office/officeart/2005/8/layout/chevron1"/>
    <dgm:cxn modelId="{CBDE8E39-8135-4B95-8F3D-D6F7CB0B85E2}" type="presParOf" srcId="{2B41E6F2-5858-4919-965C-59C3A9027686}" destId="{E00DCFD4-F61F-4102-98FF-79519465794E}" srcOrd="4" destOrd="0" presId="urn:microsoft.com/office/officeart/2005/8/layout/chevron1"/>
    <dgm:cxn modelId="{9768F672-AB02-4E8E-B21A-8E125FEF5EF4}" type="presParOf" srcId="{2B41E6F2-5858-4919-965C-59C3A9027686}" destId="{93A9A474-DC68-417C-8179-A97C0E146446}" srcOrd="5" destOrd="0" presId="urn:microsoft.com/office/officeart/2005/8/layout/chevron1"/>
    <dgm:cxn modelId="{CD6E7CE1-0707-4259-A4F2-EA5223E3732A}" type="presParOf" srcId="{2B41E6F2-5858-4919-965C-59C3A9027686}" destId="{14AFE991-3285-4E8B-A580-A3AA938F453E}" srcOrd="6" destOrd="0" presId="urn:microsoft.com/office/officeart/2005/8/layout/chevron1"/>
    <dgm:cxn modelId="{A8A0303C-00F2-46A1-BFC4-554F739380B2}" type="presParOf" srcId="{2B41E6F2-5858-4919-965C-59C3A9027686}" destId="{C42B4D57-1365-48EA-BDE0-539622867AB7}" srcOrd="7" destOrd="0" presId="urn:microsoft.com/office/officeart/2005/8/layout/chevron1"/>
    <dgm:cxn modelId="{A8B9FD68-F59E-463E-8BD7-2636AF5364B6}" type="presParOf" srcId="{2B41E6F2-5858-4919-965C-59C3A9027686}" destId="{6867031F-B4A5-4DA4-BFC9-871EA341D981}"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27AB39-95E3-4918-A75B-89BFBAE45E84}" type="doc">
      <dgm:prSet loTypeId="urn:microsoft.com/office/officeart/2005/8/layout/process2" loCatId="process" qsTypeId="urn:microsoft.com/office/officeart/2005/8/quickstyle/simple1" qsCatId="simple" csTypeId="urn:microsoft.com/office/officeart/2005/8/colors/colorful3" csCatId="colorful" phldr="1"/>
      <dgm:spPr/>
      <dgm:t>
        <a:bodyPr/>
        <a:lstStyle/>
        <a:p>
          <a:endParaRPr lang="en-US"/>
        </a:p>
      </dgm:t>
    </dgm:pt>
    <dgm:pt modelId="{9DE616DA-425D-4952-85CB-44FE93F946B2}">
      <dgm:prSet phldrT="[Text]" phldr="0"/>
      <dgm:spPr/>
      <dgm:t>
        <a:bodyPr/>
        <a:lstStyle/>
        <a:p>
          <a:pPr rtl="0"/>
          <a:r>
            <a:rPr lang="en-US">
              <a:latin typeface="Palatino Linotype"/>
            </a:rPr>
            <a:t> </a:t>
          </a:r>
          <a:r>
            <a:rPr lang="en-US" b="0" i="0" u="none" strike="noStrike" cap="none" baseline="0" noProof="0">
              <a:latin typeface="Palatino Linotype"/>
            </a:rPr>
            <a:t>Build the A* algorithm on an already available map</a:t>
          </a:r>
          <a:endParaRPr lang="en-US"/>
        </a:p>
      </dgm:t>
    </dgm:pt>
    <dgm:pt modelId="{885C26FE-2DCC-43CF-B3D7-C284924CE373}" type="parTrans" cxnId="{1B1209B7-3FC1-4D75-951A-9542C7E8CD8E}">
      <dgm:prSet/>
      <dgm:spPr/>
    </dgm:pt>
    <dgm:pt modelId="{6A47FF51-6F13-4EA4-A0BA-F279AAAFCEA7}" type="sibTrans" cxnId="{1B1209B7-3FC1-4D75-951A-9542C7E8CD8E}">
      <dgm:prSet/>
      <dgm:spPr/>
      <dgm:t>
        <a:bodyPr/>
        <a:lstStyle/>
        <a:p>
          <a:endParaRPr lang="en-US"/>
        </a:p>
      </dgm:t>
    </dgm:pt>
    <dgm:pt modelId="{8B9DF1FC-54F3-400C-B5CA-6D76F5457BD4}">
      <dgm:prSet phldrT="[Text]" phldr="0"/>
      <dgm:spPr/>
      <dgm:t>
        <a:bodyPr/>
        <a:lstStyle/>
        <a:p>
          <a:pPr rtl="0"/>
          <a:r>
            <a:rPr lang="en-US">
              <a:latin typeface="Palatino Linotype"/>
            </a:rPr>
            <a:t>Use Laser Imaging for building a Realtime local map for the RRT*</a:t>
          </a:r>
          <a:endParaRPr lang="en-US"/>
        </a:p>
      </dgm:t>
    </dgm:pt>
    <dgm:pt modelId="{BF9F6AB2-BA74-4CBC-A1B2-F258691C0B49}" type="parTrans" cxnId="{52E6CCEF-8EDF-4C57-A76E-87EFC32D9A56}">
      <dgm:prSet/>
      <dgm:spPr/>
    </dgm:pt>
    <dgm:pt modelId="{7979FD6E-9D09-4BE4-AE8B-1F0B3D7ED2C9}" type="sibTrans" cxnId="{52E6CCEF-8EDF-4C57-A76E-87EFC32D9A56}">
      <dgm:prSet/>
      <dgm:spPr/>
      <dgm:t>
        <a:bodyPr/>
        <a:lstStyle/>
        <a:p>
          <a:endParaRPr lang="en-US"/>
        </a:p>
      </dgm:t>
    </dgm:pt>
    <dgm:pt modelId="{986D8E60-F13F-4D34-8DC0-EE0229543FD4}">
      <dgm:prSet phldrT="[Text]" phldr="0"/>
      <dgm:spPr/>
      <dgm:t>
        <a:bodyPr/>
        <a:lstStyle/>
        <a:p>
          <a:pPr rtl="0"/>
          <a:r>
            <a:rPr lang="en-US">
              <a:latin typeface="Palatino Linotype"/>
            </a:rPr>
            <a:t>Build the RRT* algorithm on the image obtained from the Laser Imaging</a:t>
          </a:r>
        </a:p>
      </dgm:t>
    </dgm:pt>
    <dgm:pt modelId="{590B3210-2208-4CE7-BBFF-8E3E03E7DF59}" type="parTrans" cxnId="{AFD8426C-DCEF-4AB8-BC41-6D3C20A54C3F}">
      <dgm:prSet/>
      <dgm:spPr/>
    </dgm:pt>
    <dgm:pt modelId="{5D7F6C01-F818-4146-85B9-BC6818FC6C32}" type="sibTrans" cxnId="{AFD8426C-DCEF-4AB8-BC41-6D3C20A54C3F}">
      <dgm:prSet/>
      <dgm:spPr/>
      <dgm:t>
        <a:bodyPr/>
        <a:lstStyle/>
        <a:p>
          <a:endParaRPr lang="en-US"/>
        </a:p>
      </dgm:t>
    </dgm:pt>
    <dgm:pt modelId="{F8869525-C373-4DD7-A70A-DD6F08C4B6A3}">
      <dgm:prSet phldr="0"/>
      <dgm:spPr/>
      <dgm:t>
        <a:bodyPr/>
        <a:lstStyle/>
        <a:p>
          <a:pPr rtl="0"/>
          <a:r>
            <a:rPr lang="en-US">
              <a:latin typeface="Palatino Linotype"/>
            </a:rPr>
            <a:t>Build a ROS package.</a:t>
          </a:r>
        </a:p>
      </dgm:t>
    </dgm:pt>
    <dgm:pt modelId="{F960E18C-1196-4AE3-BA95-E7568388DDE9}" type="parTrans" cxnId="{BA37729A-D29F-46C7-A997-4CB2A0FEA33B}">
      <dgm:prSet/>
      <dgm:spPr/>
    </dgm:pt>
    <dgm:pt modelId="{B2C1BDF1-7E92-4F78-9D3A-6A0C79019F4E}" type="sibTrans" cxnId="{BA37729A-D29F-46C7-A997-4CB2A0FEA33B}">
      <dgm:prSet/>
      <dgm:spPr/>
      <dgm:t>
        <a:bodyPr/>
        <a:lstStyle/>
        <a:p>
          <a:endParaRPr lang="en-US"/>
        </a:p>
      </dgm:t>
    </dgm:pt>
    <dgm:pt modelId="{A97DDD32-BCD7-4D51-A60E-EFE56E51BEAD}">
      <dgm:prSet phldr="0"/>
      <dgm:spPr/>
      <dgm:t>
        <a:bodyPr/>
        <a:lstStyle/>
        <a:p>
          <a:pPr rtl="0"/>
          <a:r>
            <a:rPr lang="en-US">
              <a:latin typeface="Palatino Linotype"/>
            </a:rPr>
            <a:t>Build a controller for the Turtlebot</a:t>
          </a:r>
          <a:endParaRPr lang="en-US"/>
        </a:p>
      </dgm:t>
    </dgm:pt>
    <dgm:pt modelId="{165C7D25-46B6-415B-BDCA-FD072A31D9F7}" type="parTrans" cxnId="{ED80B6A2-0E47-45B5-B342-01EBAF15D9E8}">
      <dgm:prSet/>
      <dgm:spPr/>
    </dgm:pt>
    <dgm:pt modelId="{B9FBC434-EEF7-42C8-8D83-C29C44DBE506}" type="sibTrans" cxnId="{ED80B6A2-0E47-45B5-B342-01EBAF15D9E8}">
      <dgm:prSet/>
      <dgm:spPr/>
      <dgm:t>
        <a:bodyPr/>
        <a:lstStyle/>
        <a:p>
          <a:endParaRPr lang="en-US"/>
        </a:p>
      </dgm:t>
    </dgm:pt>
    <dgm:pt modelId="{77F52471-C877-4ACA-88F7-299AD430EFA3}">
      <dgm:prSet phldr="0"/>
      <dgm:spPr/>
      <dgm:t>
        <a:bodyPr/>
        <a:lstStyle/>
        <a:p>
          <a:pPr rtl="0"/>
          <a:r>
            <a:rPr lang="en-US">
              <a:latin typeface="Palatino Linotype"/>
            </a:rPr>
            <a:t>Evaluate the Algorithm with another  algorithm.</a:t>
          </a:r>
        </a:p>
      </dgm:t>
    </dgm:pt>
    <dgm:pt modelId="{038FF945-AFC3-4A5F-A930-C1FA16F09114}" type="parTrans" cxnId="{3A279D8C-4FC9-461A-866B-C0AD13D8D035}">
      <dgm:prSet/>
      <dgm:spPr/>
    </dgm:pt>
    <dgm:pt modelId="{78257CF8-E0EF-43E1-9EF6-4370D20D73A6}" type="sibTrans" cxnId="{3A279D8C-4FC9-461A-866B-C0AD13D8D035}">
      <dgm:prSet/>
      <dgm:spPr/>
    </dgm:pt>
    <dgm:pt modelId="{EE86CCA8-C117-4353-AD48-5B2C804072B5}">
      <dgm:prSet phldr="0"/>
      <dgm:spPr/>
      <dgm:t>
        <a:bodyPr/>
        <a:lstStyle/>
        <a:p>
          <a:pPr rtl="0"/>
          <a:r>
            <a:rPr lang="en-US">
              <a:latin typeface="Palatino Linotype"/>
            </a:rPr>
            <a:t>Intigrate the A* and the RRT* algorithm</a:t>
          </a:r>
        </a:p>
      </dgm:t>
    </dgm:pt>
    <dgm:pt modelId="{8491F9DF-D3C0-4CCE-8E13-AC7FAB7BBA93}" type="parTrans" cxnId="{17BA10BF-D49C-47F2-BBB0-2AB5AC5D70A9}">
      <dgm:prSet/>
      <dgm:spPr/>
    </dgm:pt>
    <dgm:pt modelId="{40CE86DE-40EA-4198-BB83-C72AB6E3FABB}" type="sibTrans" cxnId="{17BA10BF-D49C-47F2-BBB0-2AB5AC5D70A9}">
      <dgm:prSet/>
      <dgm:spPr/>
      <dgm:t>
        <a:bodyPr/>
        <a:lstStyle/>
        <a:p>
          <a:endParaRPr lang="en-US"/>
        </a:p>
      </dgm:t>
    </dgm:pt>
    <dgm:pt modelId="{8333C731-4A3A-4A34-8187-1C57A8213D49}" type="pres">
      <dgm:prSet presAssocID="{6E27AB39-95E3-4918-A75B-89BFBAE45E84}" presName="linearFlow" presStyleCnt="0">
        <dgm:presLayoutVars>
          <dgm:resizeHandles val="exact"/>
        </dgm:presLayoutVars>
      </dgm:prSet>
      <dgm:spPr/>
    </dgm:pt>
    <dgm:pt modelId="{6FAB190A-E8D5-48CA-9FFF-93F6F6A6262D}" type="pres">
      <dgm:prSet presAssocID="{9DE616DA-425D-4952-85CB-44FE93F946B2}" presName="node" presStyleLbl="node1" presStyleIdx="0" presStyleCnt="7">
        <dgm:presLayoutVars>
          <dgm:bulletEnabled val="1"/>
        </dgm:presLayoutVars>
      </dgm:prSet>
      <dgm:spPr/>
    </dgm:pt>
    <dgm:pt modelId="{A70EB8E6-264F-41C8-9A94-1CB23F1153B6}" type="pres">
      <dgm:prSet presAssocID="{6A47FF51-6F13-4EA4-A0BA-F279AAAFCEA7}" presName="sibTrans" presStyleLbl="sibTrans2D1" presStyleIdx="0" presStyleCnt="6"/>
      <dgm:spPr/>
    </dgm:pt>
    <dgm:pt modelId="{0EC247F7-73FB-4109-BF12-3F26E5EDF653}" type="pres">
      <dgm:prSet presAssocID="{6A47FF51-6F13-4EA4-A0BA-F279AAAFCEA7}" presName="connectorText" presStyleLbl="sibTrans2D1" presStyleIdx="0" presStyleCnt="6"/>
      <dgm:spPr/>
    </dgm:pt>
    <dgm:pt modelId="{DF89FF21-D121-474E-A2A1-4A44A97DCE60}" type="pres">
      <dgm:prSet presAssocID="{8B9DF1FC-54F3-400C-B5CA-6D76F5457BD4}" presName="node" presStyleLbl="node1" presStyleIdx="1" presStyleCnt="7">
        <dgm:presLayoutVars>
          <dgm:bulletEnabled val="1"/>
        </dgm:presLayoutVars>
      </dgm:prSet>
      <dgm:spPr/>
    </dgm:pt>
    <dgm:pt modelId="{CC8EE7D9-E9EC-4753-84DD-591ADEFB2256}" type="pres">
      <dgm:prSet presAssocID="{7979FD6E-9D09-4BE4-AE8B-1F0B3D7ED2C9}" presName="sibTrans" presStyleLbl="sibTrans2D1" presStyleIdx="1" presStyleCnt="6"/>
      <dgm:spPr/>
    </dgm:pt>
    <dgm:pt modelId="{F4B206EA-F8E3-4C15-B13D-27FB046D2A48}" type="pres">
      <dgm:prSet presAssocID="{7979FD6E-9D09-4BE4-AE8B-1F0B3D7ED2C9}" presName="connectorText" presStyleLbl="sibTrans2D1" presStyleIdx="1" presStyleCnt="6"/>
      <dgm:spPr/>
    </dgm:pt>
    <dgm:pt modelId="{090EDD22-8BD5-40B8-8153-35F33111F33E}" type="pres">
      <dgm:prSet presAssocID="{986D8E60-F13F-4D34-8DC0-EE0229543FD4}" presName="node" presStyleLbl="node1" presStyleIdx="2" presStyleCnt="7">
        <dgm:presLayoutVars>
          <dgm:bulletEnabled val="1"/>
        </dgm:presLayoutVars>
      </dgm:prSet>
      <dgm:spPr/>
    </dgm:pt>
    <dgm:pt modelId="{91201185-D553-4F43-A195-749193A081E9}" type="pres">
      <dgm:prSet presAssocID="{5D7F6C01-F818-4146-85B9-BC6818FC6C32}" presName="sibTrans" presStyleLbl="sibTrans2D1" presStyleIdx="2" presStyleCnt="6"/>
      <dgm:spPr/>
    </dgm:pt>
    <dgm:pt modelId="{AC00DC07-8EA8-4B4E-80C0-ECB1C1C985CA}" type="pres">
      <dgm:prSet presAssocID="{5D7F6C01-F818-4146-85B9-BC6818FC6C32}" presName="connectorText" presStyleLbl="sibTrans2D1" presStyleIdx="2" presStyleCnt="6"/>
      <dgm:spPr/>
    </dgm:pt>
    <dgm:pt modelId="{5618CC08-9C5C-42BD-A950-D8CD1004EB6E}" type="pres">
      <dgm:prSet presAssocID="{A97DDD32-BCD7-4D51-A60E-EFE56E51BEAD}" presName="node" presStyleLbl="node1" presStyleIdx="3" presStyleCnt="7">
        <dgm:presLayoutVars>
          <dgm:bulletEnabled val="1"/>
        </dgm:presLayoutVars>
      </dgm:prSet>
      <dgm:spPr/>
    </dgm:pt>
    <dgm:pt modelId="{FAD0A66A-0583-407A-B0F8-06E3557BC8D6}" type="pres">
      <dgm:prSet presAssocID="{B9FBC434-EEF7-42C8-8D83-C29C44DBE506}" presName="sibTrans" presStyleLbl="sibTrans2D1" presStyleIdx="3" presStyleCnt="6"/>
      <dgm:spPr/>
    </dgm:pt>
    <dgm:pt modelId="{C1ADF816-0B86-4599-9F6E-DE346502E697}" type="pres">
      <dgm:prSet presAssocID="{B9FBC434-EEF7-42C8-8D83-C29C44DBE506}" presName="connectorText" presStyleLbl="sibTrans2D1" presStyleIdx="3" presStyleCnt="6"/>
      <dgm:spPr/>
    </dgm:pt>
    <dgm:pt modelId="{1F27923B-EDA6-4ED9-BE51-CB11FBAC4A60}" type="pres">
      <dgm:prSet presAssocID="{F8869525-C373-4DD7-A70A-DD6F08C4B6A3}" presName="node" presStyleLbl="node1" presStyleIdx="4" presStyleCnt="7">
        <dgm:presLayoutVars>
          <dgm:bulletEnabled val="1"/>
        </dgm:presLayoutVars>
      </dgm:prSet>
      <dgm:spPr/>
    </dgm:pt>
    <dgm:pt modelId="{7A789AC2-F15B-4B8C-A7D1-6C3F9EA2DC8B}" type="pres">
      <dgm:prSet presAssocID="{B2C1BDF1-7E92-4F78-9D3A-6A0C79019F4E}" presName="sibTrans" presStyleLbl="sibTrans2D1" presStyleIdx="4" presStyleCnt="6"/>
      <dgm:spPr/>
    </dgm:pt>
    <dgm:pt modelId="{BAC4E882-8433-498D-B9CE-F4C15989B096}" type="pres">
      <dgm:prSet presAssocID="{B2C1BDF1-7E92-4F78-9D3A-6A0C79019F4E}" presName="connectorText" presStyleLbl="sibTrans2D1" presStyleIdx="4" presStyleCnt="6"/>
      <dgm:spPr/>
    </dgm:pt>
    <dgm:pt modelId="{D80DBDD4-5CC0-445A-BCAA-4FE8150BC711}" type="pres">
      <dgm:prSet presAssocID="{EE86CCA8-C117-4353-AD48-5B2C804072B5}" presName="node" presStyleLbl="node1" presStyleIdx="5" presStyleCnt="7">
        <dgm:presLayoutVars>
          <dgm:bulletEnabled val="1"/>
        </dgm:presLayoutVars>
      </dgm:prSet>
      <dgm:spPr/>
    </dgm:pt>
    <dgm:pt modelId="{75BD2C09-447B-425B-8CE5-BBFCF193A52E}" type="pres">
      <dgm:prSet presAssocID="{40CE86DE-40EA-4198-BB83-C72AB6E3FABB}" presName="sibTrans" presStyleLbl="sibTrans2D1" presStyleIdx="5" presStyleCnt="6"/>
      <dgm:spPr/>
    </dgm:pt>
    <dgm:pt modelId="{0EF86EF4-FAFE-477D-B382-C807F29DFE3E}" type="pres">
      <dgm:prSet presAssocID="{40CE86DE-40EA-4198-BB83-C72AB6E3FABB}" presName="connectorText" presStyleLbl="sibTrans2D1" presStyleIdx="5" presStyleCnt="6"/>
      <dgm:spPr/>
    </dgm:pt>
    <dgm:pt modelId="{9EA9D4C1-F394-41D0-A81C-12BC79C4F25F}" type="pres">
      <dgm:prSet presAssocID="{77F52471-C877-4ACA-88F7-299AD430EFA3}" presName="node" presStyleLbl="node1" presStyleIdx="6" presStyleCnt="7">
        <dgm:presLayoutVars>
          <dgm:bulletEnabled val="1"/>
        </dgm:presLayoutVars>
      </dgm:prSet>
      <dgm:spPr/>
    </dgm:pt>
  </dgm:ptLst>
  <dgm:cxnLst>
    <dgm:cxn modelId="{D3258519-A23F-4A26-B3E9-C412FD985CB4}" type="presOf" srcId="{40CE86DE-40EA-4198-BB83-C72AB6E3FABB}" destId="{0EF86EF4-FAFE-477D-B382-C807F29DFE3E}" srcOrd="1" destOrd="0" presId="urn:microsoft.com/office/officeart/2005/8/layout/process2"/>
    <dgm:cxn modelId="{27FBB733-3402-4A93-951E-94A2CD62B78B}" type="presOf" srcId="{9DE616DA-425D-4952-85CB-44FE93F946B2}" destId="{6FAB190A-E8D5-48CA-9FFF-93F6F6A6262D}" srcOrd="0" destOrd="0" presId="urn:microsoft.com/office/officeart/2005/8/layout/process2"/>
    <dgm:cxn modelId="{C9625D37-7992-467D-8433-A9A792B45471}" type="presOf" srcId="{7979FD6E-9D09-4BE4-AE8B-1F0B3D7ED2C9}" destId="{F4B206EA-F8E3-4C15-B13D-27FB046D2A48}" srcOrd="1" destOrd="0" presId="urn:microsoft.com/office/officeart/2005/8/layout/process2"/>
    <dgm:cxn modelId="{25211045-5B8D-428B-9194-D25A69819101}" type="presOf" srcId="{5D7F6C01-F818-4146-85B9-BC6818FC6C32}" destId="{91201185-D553-4F43-A195-749193A081E9}" srcOrd="0" destOrd="0" presId="urn:microsoft.com/office/officeart/2005/8/layout/process2"/>
    <dgm:cxn modelId="{03DCF746-32D0-4400-8AFA-1D7985B17A3E}" type="presOf" srcId="{B2C1BDF1-7E92-4F78-9D3A-6A0C79019F4E}" destId="{7A789AC2-F15B-4B8C-A7D1-6C3F9EA2DC8B}" srcOrd="0" destOrd="0" presId="urn:microsoft.com/office/officeart/2005/8/layout/process2"/>
    <dgm:cxn modelId="{FB925548-FFCB-4382-980C-2969B1C22974}" type="presOf" srcId="{B2C1BDF1-7E92-4F78-9D3A-6A0C79019F4E}" destId="{BAC4E882-8433-498D-B9CE-F4C15989B096}" srcOrd="1" destOrd="0" presId="urn:microsoft.com/office/officeart/2005/8/layout/process2"/>
    <dgm:cxn modelId="{AFD8426C-DCEF-4AB8-BC41-6D3C20A54C3F}" srcId="{6E27AB39-95E3-4918-A75B-89BFBAE45E84}" destId="{986D8E60-F13F-4D34-8DC0-EE0229543FD4}" srcOrd="2" destOrd="0" parTransId="{590B3210-2208-4CE7-BBFF-8E3E03E7DF59}" sibTransId="{5D7F6C01-F818-4146-85B9-BC6818FC6C32}"/>
    <dgm:cxn modelId="{76225372-D916-4974-9524-AD3AC78D49B0}" type="presOf" srcId="{40CE86DE-40EA-4198-BB83-C72AB6E3FABB}" destId="{75BD2C09-447B-425B-8CE5-BBFCF193A52E}" srcOrd="0" destOrd="0" presId="urn:microsoft.com/office/officeart/2005/8/layout/process2"/>
    <dgm:cxn modelId="{D4D4AE52-6AE4-4DF7-9C14-408C601BE29B}" type="presOf" srcId="{77F52471-C877-4ACA-88F7-299AD430EFA3}" destId="{9EA9D4C1-F394-41D0-A81C-12BC79C4F25F}" srcOrd="0" destOrd="0" presId="urn:microsoft.com/office/officeart/2005/8/layout/process2"/>
    <dgm:cxn modelId="{16472E76-FBB8-4695-A206-1FCFCD26D8B1}" type="presOf" srcId="{F8869525-C373-4DD7-A70A-DD6F08C4B6A3}" destId="{1F27923B-EDA6-4ED9-BE51-CB11FBAC4A60}" srcOrd="0" destOrd="0" presId="urn:microsoft.com/office/officeart/2005/8/layout/process2"/>
    <dgm:cxn modelId="{3E2C3E56-C270-40CC-B373-C22EE2BB8B5A}" type="presOf" srcId="{EE86CCA8-C117-4353-AD48-5B2C804072B5}" destId="{D80DBDD4-5CC0-445A-BCAA-4FE8150BC711}" srcOrd="0" destOrd="0" presId="urn:microsoft.com/office/officeart/2005/8/layout/process2"/>
    <dgm:cxn modelId="{C6CCCE77-1179-49CF-82A3-9E3D63DAB8D1}" type="presOf" srcId="{5D7F6C01-F818-4146-85B9-BC6818FC6C32}" destId="{AC00DC07-8EA8-4B4E-80C0-ECB1C1C985CA}" srcOrd="1" destOrd="0" presId="urn:microsoft.com/office/officeart/2005/8/layout/process2"/>
    <dgm:cxn modelId="{1A0E777A-6497-4BA5-BA49-305321569A4A}" type="presOf" srcId="{986D8E60-F13F-4D34-8DC0-EE0229543FD4}" destId="{090EDD22-8BD5-40B8-8153-35F33111F33E}" srcOrd="0" destOrd="0" presId="urn:microsoft.com/office/officeart/2005/8/layout/process2"/>
    <dgm:cxn modelId="{DAE9527B-08B1-41ED-822D-121EEF8ADA7D}" type="presOf" srcId="{6A47FF51-6F13-4EA4-A0BA-F279AAAFCEA7}" destId="{A70EB8E6-264F-41C8-9A94-1CB23F1153B6}" srcOrd="0" destOrd="0" presId="urn:microsoft.com/office/officeart/2005/8/layout/process2"/>
    <dgm:cxn modelId="{7A87A088-0DC7-48D0-A3C8-9455895D8C75}" type="presOf" srcId="{A97DDD32-BCD7-4D51-A60E-EFE56E51BEAD}" destId="{5618CC08-9C5C-42BD-A950-D8CD1004EB6E}" srcOrd="0" destOrd="0" presId="urn:microsoft.com/office/officeart/2005/8/layout/process2"/>
    <dgm:cxn modelId="{3A279D8C-4FC9-461A-866B-C0AD13D8D035}" srcId="{6E27AB39-95E3-4918-A75B-89BFBAE45E84}" destId="{77F52471-C877-4ACA-88F7-299AD430EFA3}" srcOrd="6" destOrd="0" parTransId="{038FF945-AFC3-4A5F-A930-C1FA16F09114}" sibTransId="{78257CF8-E0EF-43E1-9EF6-4370D20D73A6}"/>
    <dgm:cxn modelId="{BA37729A-D29F-46C7-A997-4CB2A0FEA33B}" srcId="{6E27AB39-95E3-4918-A75B-89BFBAE45E84}" destId="{F8869525-C373-4DD7-A70A-DD6F08C4B6A3}" srcOrd="4" destOrd="0" parTransId="{F960E18C-1196-4AE3-BA95-E7568388DDE9}" sibTransId="{B2C1BDF1-7E92-4F78-9D3A-6A0C79019F4E}"/>
    <dgm:cxn modelId="{ED80B6A2-0E47-45B5-B342-01EBAF15D9E8}" srcId="{6E27AB39-95E3-4918-A75B-89BFBAE45E84}" destId="{A97DDD32-BCD7-4D51-A60E-EFE56E51BEAD}" srcOrd="3" destOrd="0" parTransId="{165C7D25-46B6-415B-BDCA-FD072A31D9F7}" sibTransId="{B9FBC434-EEF7-42C8-8D83-C29C44DBE506}"/>
    <dgm:cxn modelId="{E2E359AE-62A5-4FD3-A91D-865F250F4A0C}" type="presOf" srcId="{6E27AB39-95E3-4918-A75B-89BFBAE45E84}" destId="{8333C731-4A3A-4A34-8187-1C57A8213D49}" srcOrd="0" destOrd="0" presId="urn:microsoft.com/office/officeart/2005/8/layout/process2"/>
    <dgm:cxn modelId="{40DFB9B3-A010-4CB1-9991-7CB0BEDC8BC0}" type="presOf" srcId="{7979FD6E-9D09-4BE4-AE8B-1F0B3D7ED2C9}" destId="{CC8EE7D9-E9EC-4753-84DD-591ADEFB2256}" srcOrd="0" destOrd="0" presId="urn:microsoft.com/office/officeart/2005/8/layout/process2"/>
    <dgm:cxn modelId="{FDDC0CB6-89CE-43BD-B9AC-D4A919307823}" type="presOf" srcId="{B9FBC434-EEF7-42C8-8D83-C29C44DBE506}" destId="{C1ADF816-0B86-4599-9F6E-DE346502E697}" srcOrd="1" destOrd="0" presId="urn:microsoft.com/office/officeart/2005/8/layout/process2"/>
    <dgm:cxn modelId="{1B1209B7-3FC1-4D75-951A-9542C7E8CD8E}" srcId="{6E27AB39-95E3-4918-A75B-89BFBAE45E84}" destId="{9DE616DA-425D-4952-85CB-44FE93F946B2}" srcOrd="0" destOrd="0" parTransId="{885C26FE-2DCC-43CF-B3D7-C284924CE373}" sibTransId="{6A47FF51-6F13-4EA4-A0BA-F279AAAFCEA7}"/>
    <dgm:cxn modelId="{B39E02BC-4FEC-4A67-A350-3E3AA98F18A6}" type="presOf" srcId="{6A47FF51-6F13-4EA4-A0BA-F279AAAFCEA7}" destId="{0EC247F7-73FB-4109-BF12-3F26E5EDF653}" srcOrd="1" destOrd="0" presId="urn:microsoft.com/office/officeart/2005/8/layout/process2"/>
    <dgm:cxn modelId="{765F45BD-82C4-4F27-93CB-B978645B6704}" type="presOf" srcId="{8B9DF1FC-54F3-400C-B5CA-6D76F5457BD4}" destId="{DF89FF21-D121-474E-A2A1-4A44A97DCE60}" srcOrd="0" destOrd="0" presId="urn:microsoft.com/office/officeart/2005/8/layout/process2"/>
    <dgm:cxn modelId="{17BA10BF-D49C-47F2-BBB0-2AB5AC5D70A9}" srcId="{6E27AB39-95E3-4918-A75B-89BFBAE45E84}" destId="{EE86CCA8-C117-4353-AD48-5B2C804072B5}" srcOrd="5" destOrd="0" parTransId="{8491F9DF-D3C0-4CCE-8E13-AC7FAB7BBA93}" sibTransId="{40CE86DE-40EA-4198-BB83-C72AB6E3FABB}"/>
    <dgm:cxn modelId="{52E6CCEF-8EDF-4C57-A76E-87EFC32D9A56}" srcId="{6E27AB39-95E3-4918-A75B-89BFBAE45E84}" destId="{8B9DF1FC-54F3-400C-B5CA-6D76F5457BD4}" srcOrd="1" destOrd="0" parTransId="{BF9F6AB2-BA74-4CBC-A1B2-F258691C0B49}" sibTransId="{7979FD6E-9D09-4BE4-AE8B-1F0B3D7ED2C9}"/>
    <dgm:cxn modelId="{2474FBF1-8AAA-4B6D-93E4-33C88DEE5B87}" type="presOf" srcId="{B9FBC434-EEF7-42C8-8D83-C29C44DBE506}" destId="{FAD0A66A-0583-407A-B0F8-06E3557BC8D6}" srcOrd="0" destOrd="0" presId="urn:microsoft.com/office/officeart/2005/8/layout/process2"/>
    <dgm:cxn modelId="{69B90600-3078-4D8B-8B58-C72AC98993C0}" type="presParOf" srcId="{8333C731-4A3A-4A34-8187-1C57A8213D49}" destId="{6FAB190A-E8D5-48CA-9FFF-93F6F6A6262D}" srcOrd="0" destOrd="0" presId="urn:microsoft.com/office/officeart/2005/8/layout/process2"/>
    <dgm:cxn modelId="{7F7DA58E-8530-4804-AFD3-CA1748A4B993}" type="presParOf" srcId="{8333C731-4A3A-4A34-8187-1C57A8213D49}" destId="{A70EB8E6-264F-41C8-9A94-1CB23F1153B6}" srcOrd="1" destOrd="0" presId="urn:microsoft.com/office/officeart/2005/8/layout/process2"/>
    <dgm:cxn modelId="{B669A1C8-55EE-4A53-A82D-1A18A4F761DE}" type="presParOf" srcId="{A70EB8E6-264F-41C8-9A94-1CB23F1153B6}" destId="{0EC247F7-73FB-4109-BF12-3F26E5EDF653}" srcOrd="0" destOrd="0" presId="urn:microsoft.com/office/officeart/2005/8/layout/process2"/>
    <dgm:cxn modelId="{B6AB0B34-65F1-4F06-A630-D24172F9ADC2}" type="presParOf" srcId="{8333C731-4A3A-4A34-8187-1C57A8213D49}" destId="{DF89FF21-D121-474E-A2A1-4A44A97DCE60}" srcOrd="2" destOrd="0" presId="urn:microsoft.com/office/officeart/2005/8/layout/process2"/>
    <dgm:cxn modelId="{26E41568-00F7-4205-BB37-2C8572599E87}" type="presParOf" srcId="{8333C731-4A3A-4A34-8187-1C57A8213D49}" destId="{CC8EE7D9-E9EC-4753-84DD-591ADEFB2256}" srcOrd="3" destOrd="0" presId="urn:microsoft.com/office/officeart/2005/8/layout/process2"/>
    <dgm:cxn modelId="{53D8AAB3-95C0-44E1-A933-9B4998E25149}" type="presParOf" srcId="{CC8EE7D9-E9EC-4753-84DD-591ADEFB2256}" destId="{F4B206EA-F8E3-4C15-B13D-27FB046D2A48}" srcOrd="0" destOrd="0" presId="urn:microsoft.com/office/officeart/2005/8/layout/process2"/>
    <dgm:cxn modelId="{204B1F8A-DD4C-46DC-92AB-EB46801757CF}" type="presParOf" srcId="{8333C731-4A3A-4A34-8187-1C57A8213D49}" destId="{090EDD22-8BD5-40B8-8153-35F33111F33E}" srcOrd="4" destOrd="0" presId="urn:microsoft.com/office/officeart/2005/8/layout/process2"/>
    <dgm:cxn modelId="{84F3ED5F-99D1-40D2-B3AD-B2F7C5B20DB9}" type="presParOf" srcId="{8333C731-4A3A-4A34-8187-1C57A8213D49}" destId="{91201185-D553-4F43-A195-749193A081E9}" srcOrd="5" destOrd="0" presId="urn:microsoft.com/office/officeart/2005/8/layout/process2"/>
    <dgm:cxn modelId="{9CB58F40-DE03-4B79-AEA4-491EC613C8BA}" type="presParOf" srcId="{91201185-D553-4F43-A195-749193A081E9}" destId="{AC00DC07-8EA8-4B4E-80C0-ECB1C1C985CA}" srcOrd="0" destOrd="0" presId="urn:microsoft.com/office/officeart/2005/8/layout/process2"/>
    <dgm:cxn modelId="{5C07EADD-717E-478B-95D2-7839237D96DA}" type="presParOf" srcId="{8333C731-4A3A-4A34-8187-1C57A8213D49}" destId="{5618CC08-9C5C-42BD-A950-D8CD1004EB6E}" srcOrd="6" destOrd="0" presId="urn:microsoft.com/office/officeart/2005/8/layout/process2"/>
    <dgm:cxn modelId="{DE50283F-9442-4016-8E3E-94810F0CD130}" type="presParOf" srcId="{8333C731-4A3A-4A34-8187-1C57A8213D49}" destId="{FAD0A66A-0583-407A-B0F8-06E3557BC8D6}" srcOrd="7" destOrd="0" presId="urn:microsoft.com/office/officeart/2005/8/layout/process2"/>
    <dgm:cxn modelId="{A698567F-1D10-46A1-BFF3-84521375B1AF}" type="presParOf" srcId="{FAD0A66A-0583-407A-B0F8-06E3557BC8D6}" destId="{C1ADF816-0B86-4599-9F6E-DE346502E697}" srcOrd="0" destOrd="0" presId="urn:microsoft.com/office/officeart/2005/8/layout/process2"/>
    <dgm:cxn modelId="{C3EB0797-91DC-4232-81A1-0DF99CF4B99C}" type="presParOf" srcId="{8333C731-4A3A-4A34-8187-1C57A8213D49}" destId="{1F27923B-EDA6-4ED9-BE51-CB11FBAC4A60}" srcOrd="8" destOrd="0" presId="urn:microsoft.com/office/officeart/2005/8/layout/process2"/>
    <dgm:cxn modelId="{F0381D86-14D1-409C-9ADB-FD95D4FE6091}" type="presParOf" srcId="{8333C731-4A3A-4A34-8187-1C57A8213D49}" destId="{7A789AC2-F15B-4B8C-A7D1-6C3F9EA2DC8B}" srcOrd="9" destOrd="0" presId="urn:microsoft.com/office/officeart/2005/8/layout/process2"/>
    <dgm:cxn modelId="{B9D52E7E-B83B-4CA4-A2AA-B4D679EA6501}" type="presParOf" srcId="{7A789AC2-F15B-4B8C-A7D1-6C3F9EA2DC8B}" destId="{BAC4E882-8433-498D-B9CE-F4C15989B096}" srcOrd="0" destOrd="0" presId="urn:microsoft.com/office/officeart/2005/8/layout/process2"/>
    <dgm:cxn modelId="{96A1E0E6-25BA-4A12-9B9A-A0388493EB35}" type="presParOf" srcId="{8333C731-4A3A-4A34-8187-1C57A8213D49}" destId="{D80DBDD4-5CC0-445A-BCAA-4FE8150BC711}" srcOrd="10" destOrd="0" presId="urn:microsoft.com/office/officeart/2005/8/layout/process2"/>
    <dgm:cxn modelId="{62131ABF-816C-4F62-BA61-9F4A65BE42D9}" type="presParOf" srcId="{8333C731-4A3A-4A34-8187-1C57A8213D49}" destId="{75BD2C09-447B-425B-8CE5-BBFCF193A52E}" srcOrd="11" destOrd="0" presId="urn:microsoft.com/office/officeart/2005/8/layout/process2"/>
    <dgm:cxn modelId="{219C70C1-85C6-443F-BADE-EF30E519C6CC}" type="presParOf" srcId="{75BD2C09-447B-425B-8CE5-BBFCF193A52E}" destId="{0EF86EF4-FAFE-477D-B382-C807F29DFE3E}" srcOrd="0" destOrd="0" presId="urn:microsoft.com/office/officeart/2005/8/layout/process2"/>
    <dgm:cxn modelId="{9BF1C689-57E1-4A7A-A501-700BC1BD18DE}" type="presParOf" srcId="{8333C731-4A3A-4A34-8187-1C57A8213D49}" destId="{9EA9D4C1-F394-41D0-A81C-12BC79C4F25F}"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C0108-FD94-4BD7-A75C-4906D83F3D74}">
      <dsp:nvSpPr>
        <dsp:cNvPr id="0" name=""/>
        <dsp:cNvSpPr/>
      </dsp:nvSpPr>
      <dsp:spPr>
        <a:xfrm>
          <a:off x="2693" y="443383"/>
          <a:ext cx="2396945" cy="95877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Palatino Linotype"/>
            </a:rPr>
            <a:t> </a:t>
          </a:r>
          <a:r>
            <a:rPr lang="en-US" sz="1200" b="1" i="0" u="none" strike="noStrike" kern="1200" cap="none" baseline="0" noProof="0">
              <a:latin typeface="Palatino Linotype"/>
            </a:rPr>
            <a:t>Find a path from start to goal with A*.</a:t>
          </a:r>
        </a:p>
      </dsp:txBody>
      <dsp:txXfrm>
        <a:off x="482082" y="443383"/>
        <a:ext cx="1438167" cy="958778"/>
      </dsp:txXfrm>
    </dsp:sp>
    <dsp:sp modelId="{50F35FD5-D8A4-44A6-A24B-C8A652F17E2B}">
      <dsp:nvSpPr>
        <dsp:cNvPr id="0" name=""/>
        <dsp:cNvSpPr/>
      </dsp:nvSpPr>
      <dsp:spPr>
        <a:xfrm>
          <a:off x="2159943" y="443383"/>
          <a:ext cx="2396945" cy="95877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Palatino Linotype"/>
            </a:rPr>
            <a:t>In the presence of an obstacle use RRT*</a:t>
          </a:r>
          <a:endParaRPr lang="en-US" sz="1200" b="1" kern="1200"/>
        </a:p>
      </dsp:txBody>
      <dsp:txXfrm>
        <a:off x="2639332" y="443383"/>
        <a:ext cx="1438167" cy="958778"/>
      </dsp:txXfrm>
    </dsp:sp>
    <dsp:sp modelId="{E00DCFD4-F61F-4102-98FF-79519465794E}">
      <dsp:nvSpPr>
        <dsp:cNvPr id="0" name=""/>
        <dsp:cNvSpPr/>
      </dsp:nvSpPr>
      <dsp:spPr>
        <a:xfrm>
          <a:off x="4317194" y="443383"/>
          <a:ext cx="2396945" cy="95877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Palatino Linotype"/>
            </a:rPr>
            <a:t>Using the RRT* a path is found between intermediate start  and goal</a:t>
          </a:r>
          <a:endParaRPr lang="en-US" sz="1200" b="1" kern="1200"/>
        </a:p>
      </dsp:txBody>
      <dsp:txXfrm>
        <a:off x="4796583" y="443383"/>
        <a:ext cx="1438167" cy="958778"/>
      </dsp:txXfrm>
    </dsp:sp>
    <dsp:sp modelId="{14AFE991-3285-4E8B-A580-A3AA938F453E}">
      <dsp:nvSpPr>
        <dsp:cNvPr id="0" name=""/>
        <dsp:cNvSpPr/>
      </dsp:nvSpPr>
      <dsp:spPr>
        <a:xfrm>
          <a:off x="6474445" y="443383"/>
          <a:ext cx="2396945" cy="95877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Palatino Linotype"/>
            </a:rPr>
            <a:t>If the goal point is not free space RRT* will replan the path towards a new intermediate goal.</a:t>
          </a:r>
        </a:p>
      </dsp:txBody>
      <dsp:txXfrm>
        <a:off x="6953834" y="443383"/>
        <a:ext cx="1438167" cy="958778"/>
      </dsp:txXfrm>
    </dsp:sp>
    <dsp:sp modelId="{6867031F-B4A5-4DA4-BFC9-871EA341D981}">
      <dsp:nvSpPr>
        <dsp:cNvPr id="0" name=""/>
        <dsp:cNvSpPr/>
      </dsp:nvSpPr>
      <dsp:spPr>
        <a:xfrm>
          <a:off x="8631695" y="443383"/>
          <a:ext cx="2396945" cy="95877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Palatino Linotype"/>
            </a:rPr>
            <a:t>On reaching the intermediate goal algorithm switchs to A*.</a:t>
          </a:r>
        </a:p>
      </dsp:txBody>
      <dsp:txXfrm>
        <a:off x="9111084" y="443383"/>
        <a:ext cx="1438167" cy="9587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B190A-E8D5-48CA-9FFF-93F6F6A6262D}">
      <dsp:nvSpPr>
        <dsp:cNvPr id="0" name=""/>
        <dsp:cNvSpPr/>
      </dsp:nvSpPr>
      <dsp:spPr>
        <a:xfrm>
          <a:off x="2534876" y="769"/>
          <a:ext cx="1706138" cy="63014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Palatino Linotype"/>
            </a:rPr>
            <a:t> </a:t>
          </a:r>
          <a:r>
            <a:rPr lang="en-US" sz="1100" b="0" i="0" u="none" strike="noStrike" kern="1200" cap="none" baseline="0" noProof="0">
              <a:latin typeface="Palatino Linotype"/>
            </a:rPr>
            <a:t>Build the A* algorithm on an already available map</a:t>
          </a:r>
          <a:endParaRPr lang="en-US" sz="1100" kern="1200"/>
        </a:p>
      </dsp:txBody>
      <dsp:txXfrm>
        <a:off x="2553332" y="19225"/>
        <a:ext cx="1669226" cy="593237"/>
      </dsp:txXfrm>
    </dsp:sp>
    <dsp:sp modelId="{A70EB8E6-264F-41C8-9A94-1CB23F1153B6}">
      <dsp:nvSpPr>
        <dsp:cNvPr id="0" name=""/>
        <dsp:cNvSpPr/>
      </dsp:nvSpPr>
      <dsp:spPr>
        <a:xfrm rot="5400000">
          <a:off x="3269792" y="646672"/>
          <a:ext cx="236306" cy="28356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302875" y="670302"/>
        <a:ext cx="170141" cy="165414"/>
      </dsp:txXfrm>
    </dsp:sp>
    <dsp:sp modelId="{DF89FF21-D121-474E-A2A1-4A44A97DCE60}">
      <dsp:nvSpPr>
        <dsp:cNvPr id="0" name=""/>
        <dsp:cNvSpPr/>
      </dsp:nvSpPr>
      <dsp:spPr>
        <a:xfrm>
          <a:off x="2534876" y="945993"/>
          <a:ext cx="1706138" cy="630149"/>
        </a:xfrm>
        <a:prstGeom prst="roundRect">
          <a:avLst>
            <a:gd name="adj" fmla="val 10000"/>
          </a:avLst>
        </a:prstGeom>
        <a:solidFill>
          <a:schemeClr val="accent3">
            <a:hueOff val="-774948"/>
            <a:satOff val="-4050"/>
            <a:lumOff val="-3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Palatino Linotype"/>
            </a:rPr>
            <a:t>Use Laser Imaging for building a Realtime local map for the RRT*</a:t>
          </a:r>
          <a:endParaRPr lang="en-US" sz="1100" kern="1200"/>
        </a:p>
      </dsp:txBody>
      <dsp:txXfrm>
        <a:off x="2553332" y="964449"/>
        <a:ext cx="1669226" cy="593237"/>
      </dsp:txXfrm>
    </dsp:sp>
    <dsp:sp modelId="{CC8EE7D9-E9EC-4753-84DD-591ADEFB2256}">
      <dsp:nvSpPr>
        <dsp:cNvPr id="0" name=""/>
        <dsp:cNvSpPr/>
      </dsp:nvSpPr>
      <dsp:spPr>
        <a:xfrm rot="5400000">
          <a:off x="3269792" y="1591896"/>
          <a:ext cx="236306" cy="283567"/>
        </a:xfrm>
        <a:prstGeom prst="rightArrow">
          <a:avLst>
            <a:gd name="adj1" fmla="val 60000"/>
            <a:gd name="adj2" fmla="val 50000"/>
          </a:avLst>
        </a:prstGeom>
        <a:solidFill>
          <a:schemeClr val="accent3">
            <a:hueOff val="-929937"/>
            <a:satOff val="-4859"/>
            <a:lumOff val="-4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302875" y="1615526"/>
        <a:ext cx="170141" cy="165414"/>
      </dsp:txXfrm>
    </dsp:sp>
    <dsp:sp modelId="{090EDD22-8BD5-40B8-8153-35F33111F33E}">
      <dsp:nvSpPr>
        <dsp:cNvPr id="0" name=""/>
        <dsp:cNvSpPr/>
      </dsp:nvSpPr>
      <dsp:spPr>
        <a:xfrm>
          <a:off x="2534876" y="1891217"/>
          <a:ext cx="1706138" cy="630149"/>
        </a:xfrm>
        <a:prstGeom prst="roundRect">
          <a:avLst>
            <a:gd name="adj" fmla="val 10000"/>
          </a:avLst>
        </a:prstGeom>
        <a:solidFill>
          <a:schemeClr val="accent3">
            <a:hueOff val="-1549895"/>
            <a:satOff val="-8099"/>
            <a:lumOff val="-7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Palatino Linotype"/>
            </a:rPr>
            <a:t>Build the RRT* algorithm on the image obtained from the Laser Imaging</a:t>
          </a:r>
        </a:p>
      </dsp:txBody>
      <dsp:txXfrm>
        <a:off x="2553332" y="1909673"/>
        <a:ext cx="1669226" cy="593237"/>
      </dsp:txXfrm>
    </dsp:sp>
    <dsp:sp modelId="{91201185-D553-4F43-A195-749193A081E9}">
      <dsp:nvSpPr>
        <dsp:cNvPr id="0" name=""/>
        <dsp:cNvSpPr/>
      </dsp:nvSpPr>
      <dsp:spPr>
        <a:xfrm rot="5400000">
          <a:off x="3269792" y="2537120"/>
          <a:ext cx="236306" cy="283567"/>
        </a:xfrm>
        <a:prstGeom prst="rightArrow">
          <a:avLst>
            <a:gd name="adj1" fmla="val 60000"/>
            <a:gd name="adj2" fmla="val 50000"/>
          </a:avLst>
        </a:prstGeom>
        <a:solidFill>
          <a:schemeClr val="accent3">
            <a:hueOff val="-1859874"/>
            <a:satOff val="-9719"/>
            <a:lumOff val="-9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302875" y="2560750"/>
        <a:ext cx="170141" cy="165414"/>
      </dsp:txXfrm>
    </dsp:sp>
    <dsp:sp modelId="{5618CC08-9C5C-42BD-A950-D8CD1004EB6E}">
      <dsp:nvSpPr>
        <dsp:cNvPr id="0" name=""/>
        <dsp:cNvSpPr/>
      </dsp:nvSpPr>
      <dsp:spPr>
        <a:xfrm>
          <a:off x="2534876" y="2836441"/>
          <a:ext cx="1706138" cy="630149"/>
        </a:xfrm>
        <a:prstGeom prst="roundRect">
          <a:avLst>
            <a:gd name="adj" fmla="val 10000"/>
          </a:avLst>
        </a:prstGeom>
        <a:solidFill>
          <a:schemeClr val="accent3">
            <a:hueOff val="-2324843"/>
            <a:satOff val="-12148"/>
            <a:lumOff val="-117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Palatino Linotype"/>
            </a:rPr>
            <a:t>Build a controller for the Turtlebot</a:t>
          </a:r>
          <a:endParaRPr lang="en-US" sz="1100" kern="1200"/>
        </a:p>
      </dsp:txBody>
      <dsp:txXfrm>
        <a:off x="2553332" y="2854897"/>
        <a:ext cx="1669226" cy="593237"/>
      </dsp:txXfrm>
    </dsp:sp>
    <dsp:sp modelId="{FAD0A66A-0583-407A-B0F8-06E3557BC8D6}">
      <dsp:nvSpPr>
        <dsp:cNvPr id="0" name=""/>
        <dsp:cNvSpPr/>
      </dsp:nvSpPr>
      <dsp:spPr>
        <a:xfrm rot="5400000">
          <a:off x="3269792" y="3482344"/>
          <a:ext cx="236306" cy="283567"/>
        </a:xfrm>
        <a:prstGeom prst="rightArrow">
          <a:avLst>
            <a:gd name="adj1" fmla="val 60000"/>
            <a:gd name="adj2" fmla="val 50000"/>
          </a:avLst>
        </a:prstGeom>
        <a:solidFill>
          <a:schemeClr val="accent3">
            <a:hueOff val="-2789811"/>
            <a:satOff val="-14578"/>
            <a:lumOff val="-141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302875" y="3505974"/>
        <a:ext cx="170141" cy="165414"/>
      </dsp:txXfrm>
    </dsp:sp>
    <dsp:sp modelId="{1F27923B-EDA6-4ED9-BE51-CB11FBAC4A60}">
      <dsp:nvSpPr>
        <dsp:cNvPr id="0" name=""/>
        <dsp:cNvSpPr/>
      </dsp:nvSpPr>
      <dsp:spPr>
        <a:xfrm>
          <a:off x="2534876" y="3781665"/>
          <a:ext cx="1706138" cy="630149"/>
        </a:xfrm>
        <a:prstGeom prst="roundRect">
          <a:avLst>
            <a:gd name="adj" fmla="val 10000"/>
          </a:avLst>
        </a:prstGeom>
        <a:solidFill>
          <a:schemeClr val="accent3">
            <a:hueOff val="-3099790"/>
            <a:satOff val="-16198"/>
            <a:lumOff val="-156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Palatino Linotype"/>
            </a:rPr>
            <a:t>Build a ROS package.</a:t>
          </a:r>
        </a:p>
      </dsp:txBody>
      <dsp:txXfrm>
        <a:off x="2553332" y="3800121"/>
        <a:ext cx="1669226" cy="593237"/>
      </dsp:txXfrm>
    </dsp:sp>
    <dsp:sp modelId="{7A789AC2-F15B-4B8C-A7D1-6C3F9EA2DC8B}">
      <dsp:nvSpPr>
        <dsp:cNvPr id="0" name=""/>
        <dsp:cNvSpPr/>
      </dsp:nvSpPr>
      <dsp:spPr>
        <a:xfrm rot="5400000">
          <a:off x="3269792" y="4427569"/>
          <a:ext cx="236306" cy="283567"/>
        </a:xfrm>
        <a:prstGeom prst="rightArrow">
          <a:avLst>
            <a:gd name="adj1" fmla="val 60000"/>
            <a:gd name="adj2" fmla="val 50000"/>
          </a:avLst>
        </a:prstGeom>
        <a:solidFill>
          <a:schemeClr val="accent3">
            <a:hueOff val="-3719748"/>
            <a:satOff val="-19438"/>
            <a:lumOff val="-188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302875" y="4451199"/>
        <a:ext cx="170141" cy="165414"/>
      </dsp:txXfrm>
    </dsp:sp>
    <dsp:sp modelId="{D80DBDD4-5CC0-445A-BCAA-4FE8150BC711}">
      <dsp:nvSpPr>
        <dsp:cNvPr id="0" name=""/>
        <dsp:cNvSpPr/>
      </dsp:nvSpPr>
      <dsp:spPr>
        <a:xfrm>
          <a:off x="2534876" y="4726890"/>
          <a:ext cx="1706138" cy="630149"/>
        </a:xfrm>
        <a:prstGeom prst="roundRect">
          <a:avLst>
            <a:gd name="adj" fmla="val 10000"/>
          </a:avLst>
        </a:prstGeom>
        <a:solidFill>
          <a:schemeClr val="accent3">
            <a:hueOff val="-3874737"/>
            <a:satOff val="-20247"/>
            <a:lumOff val="-196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Palatino Linotype"/>
            </a:rPr>
            <a:t>Intigrate the A* and the RRT* algorithm</a:t>
          </a:r>
        </a:p>
      </dsp:txBody>
      <dsp:txXfrm>
        <a:off x="2553332" y="4745346"/>
        <a:ext cx="1669226" cy="593237"/>
      </dsp:txXfrm>
    </dsp:sp>
    <dsp:sp modelId="{75BD2C09-447B-425B-8CE5-BBFCF193A52E}">
      <dsp:nvSpPr>
        <dsp:cNvPr id="0" name=""/>
        <dsp:cNvSpPr/>
      </dsp:nvSpPr>
      <dsp:spPr>
        <a:xfrm rot="5400000">
          <a:off x="3269792" y="5372793"/>
          <a:ext cx="236306" cy="283567"/>
        </a:xfrm>
        <a:prstGeom prst="rightArrow">
          <a:avLst>
            <a:gd name="adj1" fmla="val 60000"/>
            <a:gd name="adj2" fmla="val 50000"/>
          </a:avLst>
        </a:prstGeom>
        <a:solidFill>
          <a:schemeClr val="accent3">
            <a:hueOff val="-4649685"/>
            <a:satOff val="-24297"/>
            <a:lumOff val="-23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302875" y="5396423"/>
        <a:ext cx="170141" cy="165414"/>
      </dsp:txXfrm>
    </dsp:sp>
    <dsp:sp modelId="{9EA9D4C1-F394-41D0-A81C-12BC79C4F25F}">
      <dsp:nvSpPr>
        <dsp:cNvPr id="0" name=""/>
        <dsp:cNvSpPr/>
      </dsp:nvSpPr>
      <dsp:spPr>
        <a:xfrm>
          <a:off x="2534876" y="5672114"/>
          <a:ext cx="1706138" cy="630149"/>
        </a:xfrm>
        <a:prstGeom prst="roundRect">
          <a:avLst>
            <a:gd name="adj" fmla="val 10000"/>
          </a:avLst>
        </a:prstGeom>
        <a:solidFill>
          <a:schemeClr val="accent3">
            <a:hueOff val="-4649685"/>
            <a:satOff val="-24297"/>
            <a:lumOff val="-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Palatino Linotype"/>
            </a:rPr>
            <a:t>Evaluate the Algorithm with another  algorithm.</a:t>
          </a:r>
        </a:p>
      </dsp:txBody>
      <dsp:txXfrm>
        <a:off x="2553332" y="5690570"/>
        <a:ext cx="1669226" cy="59323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4A8D02-4E65-4CCD-8312-4AB164C6C77D}" type="datetimeFigureOut">
              <a:rPr lang="en-US"/>
              <a:t>5/14/2020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19DBA-4540-49B3-8FA9-6259387ECF9E}" type="slidenum">
              <a:rPr/>
              <a:t>‹#›</a:t>
            </a:fld>
            <a:endParaRPr/>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755D9-D361-47B8-9652-3B4EA9776CE5}" type="datetimeFigureOut">
              <a:rPr lang="en-US"/>
              <a:t>5/14/2020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36274-F2B9-4C45-BBB4-0EDF4CD651A7}" type="slidenum">
              <a:rPr/>
              <a:t>‹#›</a:t>
            </a:fld>
            <a:endParaRPr/>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today well be talking about our project which is Combining a local and a global planner for an effective navigation in indoor dynamic environments.</a:t>
            </a:r>
          </a:p>
        </p:txBody>
      </p:sp>
      <p:sp>
        <p:nvSpPr>
          <p:cNvPr id="4" name="Slide Number Placeholder 3"/>
          <p:cNvSpPr>
            <a:spLocks noGrp="1"/>
          </p:cNvSpPr>
          <p:nvPr>
            <p:ph type="sldNum" sz="quarter" idx="10"/>
          </p:nvPr>
        </p:nvSpPr>
        <p:spPr/>
        <p:txBody>
          <a:bodyPr/>
          <a:lstStyle/>
          <a:p>
            <a:fld id="{E3B36274-F2B9-4C45-BBB4-0EDF4CD651A7}" type="slidenum">
              <a:rPr lang="en-US"/>
              <a:t>1</a:t>
            </a:fld>
            <a:endParaRPr lang="en-US"/>
          </a:p>
        </p:txBody>
      </p:sp>
    </p:spTree>
    <p:extLst>
      <p:ext uri="{BB962C8B-B14F-4D97-AF65-F5344CB8AC3E}">
        <p14:creationId xmlns:p14="http://schemas.microsoft.com/office/powerpoint/2010/main" val="1245023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while designing such robots, we have to take into consideration certain important factors. Some of these factors are listed above. Obviously each of each factors differs in different environment depending on the complexity that the environment offers. Taking look at sensors, for ground applications we need both image perception sensors and distance measurement sensors like sonar. Fusion of Multiple sensors is generally used for correct estimation and to reduce uncertainty. For underwater, generally cameras are used but due to challenging marine condition, depth measurement sensors are also used. For aerial scenario, generally distance is calculated using vision sensors generally. Explicit mode of interaction means direct interaction between human and robot whereas implicit means indirect. On ground both implicit and explicit are viable. But for underwater, direct interaction is preferred wherein the robot performs actions based on human commands like collecting samples, taking photos, etc. For aerial, it can be both. Granularity means no of humans and robots involved. In underwater, due to complexities in the environment, only single human will lead robot or groups of robot.</a:t>
            </a:r>
          </a:p>
        </p:txBody>
      </p:sp>
      <p:sp>
        <p:nvSpPr>
          <p:cNvPr id="4" name="Slide Number Placeholder 3"/>
          <p:cNvSpPr>
            <a:spLocks noGrp="1"/>
          </p:cNvSpPr>
          <p:nvPr>
            <p:ph type="sldNum" sz="quarter" idx="5"/>
          </p:nvPr>
        </p:nvSpPr>
        <p:spPr/>
        <p:txBody>
          <a:bodyPr/>
          <a:lstStyle/>
          <a:p>
            <a:fld id="{E3B36274-F2B9-4C45-BBB4-0EDF4CD651A7}" type="slidenum">
              <a:rPr lang="en-US"/>
              <a:t>10</a:t>
            </a:fld>
            <a:endParaRPr lang="en-US"/>
          </a:p>
        </p:txBody>
      </p:sp>
    </p:spTree>
    <p:extLst>
      <p:ext uri="{BB962C8B-B14F-4D97-AF65-F5344CB8AC3E}">
        <p14:creationId xmlns:p14="http://schemas.microsoft.com/office/powerpoint/2010/main" val="1227107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Perception plays a major role in design of robots. For robots related to ground , perception is mainly divided into three parts as shown. For feature based tracking, features refers </a:t>
            </a:r>
            <a:r>
              <a:rPr lang="en-US"/>
              <a:t>to a specific pattern in terms of shape, average distance, and the number of points in the 3D point-cloud. Since searching of the entire feature space can be computationally expensive, making prior guesses is always handy. Feature based learning approximates the function that  relates the input feature space to the exact location of the person is used , using machine learning techniques to approximate that function . In underwaster scenario, perform binary image thresholding based on the color of the diver’s flippers or suit. The binary image is then refined to track the centroid of the target (diver) using algorithms. For aerial robots, standard feature based tracking can be used. Apart from that, More reliable sensing and robust tracking performance can be achieved by using an additional depth sensor.  </a:t>
            </a:r>
          </a:p>
          <a:p>
            <a:endParaRPr lang="en-US"/>
          </a:p>
        </p:txBody>
      </p:sp>
      <p:sp>
        <p:nvSpPr>
          <p:cNvPr id="4" name="Slide Number Placeholder 3"/>
          <p:cNvSpPr>
            <a:spLocks noGrp="1"/>
          </p:cNvSpPr>
          <p:nvPr>
            <p:ph type="sldNum" sz="quarter" idx="5"/>
          </p:nvPr>
        </p:nvSpPr>
        <p:spPr/>
        <p:txBody>
          <a:bodyPr/>
          <a:lstStyle/>
          <a:p>
            <a:fld id="{E3B36274-F2B9-4C45-BBB4-0EDF4CD651A7}" type="slidenum">
              <a:rPr lang="en-US"/>
              <a:t>11</a:t>
            </a:fld>
            <a:endParaRPr lang="en-US"/>
          </a:p>
        </p:txBody>
      </p:sp>
    </p:spTree>
    <p:extLst>
      <p:ext uri="{BB962C8B-B14F-4D97-AF65-F5344CB8AC3E}">
        <p14:creationId xmlns:p14="http://schemas.microsoft.com/office/powerpoint/2010/main" val="3700285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Map-assisted planning is feasible for structured environments with a known map, particularly for person-following ground robots in indoor settings. Although a global map can significantly simplify the planning and navigation processes, it is usually not available in outdoor applications. In such cases, a target-centric approach is adopted. First, the locally sensed information is used to create a partial map of the environment; traditional SLAM-based techniques are most commonly used for this purpose. For position based approach,  path planner finds the optimal path to follow a target using its estimated position with respect to the robot. It is to be noted that this planning can be either map-assisted or target-centric, depending on whether or not the global mapping information is available. </a:t>
            </a:r>
          </a:p>
          <a:p>
            <a:endParaRPr lang="en-US"/>
          </a:p>
          <a:p>
            <a:r>
              <a:rPr lang="en-US"/>
              <a:t>Explicit interactions happen when there are direct communications between the human and the robot. Verbal communication wherein person directly gives voice commands to the robot is widely used. Underwater robots, uses Tags or fiducial markers wherein different sequences of symbolic patterns of those markers are mapped to a set of grammar rules. Spatial conduct consists of a set of desired proxemic behaviors of a robot while following a person in an HRI setting. </a:t>
            </a:r>
          </a:p>
          <a:p>
            <a:r>
              <a:rPr lang="en-US"/>
              <a:t>The companion human’s gaze behavior is an important feature to track in order to predict their motion. Additionally, it helps the robot to identify when the person is about to start an explicit interaction and to plan accordingly, e.g. , slow down or stop, prepare to detect and interpret the communicated instructions, etc.</a:t>
            </a:r>
          </a:p>
          <a:p>
            <a:r>
              <a:rPr lang="en-US"/>
              <a:t>The expected motion behavior of the robot when its human companion is interacting with other people or goes out of its sight are important design considerations</a:t>
            </a:r>
          </a:p>
          <a:p>
            <a:endParaRPr lang="en-US"/>
          </a:p>
          <a:p>
            <a:endParaRPr lang="en-US"/>
          </a:p>
          <a:p>
            <a:endParaRPr lang="en-US"/>
          </a:p>
          <a:p>
            <a:endParaRPr lang="en-US">
              <a:latin typeface="Palatino Linotype"/>
              <a:cs typeface="Calibri"/>
            </a:endParaRPr>
          </a:p>
          <a:p>
            <a:endParaRPr lang="en-US">
              <a:latin typeface="Palatino Linotype"/>
              <a:cs typeface="Calibri"/>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E3B36274-F2B9-4C45-BBB4-0EDF4CD651A7}" type="slidenum">
              <a:rPr lang="en-US"/>
              <a:t>12</a:t>
            </a:fld>
            <a:endParaRPr lang="en-US"/>
          </a:p>
        </p:txBody>
      </p:sp>
    </p:spTree>
    <p:extLst>
      <p:ext uri="{BB962C8B-B14F-4D97-AF65-F5344CB8AC3E}">
        <p14:creationId xmlns:p14="http://schemas.microsoft.com/office/powerpoint/2010/main" val="3076011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For  the purpose of brevity we would be talking about unmaned ground vehicles this table represents </a:t>
            </a:r>
            <a:r>
              <a:rPr lang="en-US"/>
              <a:t>A set of qualitative comparisons is presented among a number of prominent person-following systems reported over the last decade. The rows highlighted represents papers relevent to motion planning that have path planning algorithms that Optimal Planning optimality of the underlying planning and control modules, (iv) Obst. Avd.: presence of obstacle avoidance features.</a:t>
            </a:r>
            <a:endParaRPr lang="en-US">
              <a:latin typeface="Calibri"/>
              <a:cs typeface="Calibri"/>
            </a:endParaRPr>
          </a:p>
        </p:txBody>
      </p:sp>
      <p:sp>
        <p:nvSpPr>
          <p:cNvPr id="4" name="Slide Number Placeholder 3"/>
          <p:cNvSpPr>
            <a:spLocks noGrp="1"/>
          </p:cNvSpPr>
          <p:nvPr>
            <p:ph type="sldNum" sz="quarter" idx="5"/>
          </p:nvPr>
        </p:nvSpPr>
        <p:spPr/>
        <p:txBody>
          <a:bodyPr/>
          <a:lstStyle/>
          <a:p>
            <a:fld id="{E3B36274-F2B9-4C45-BBB4-0EDF4CD651A7}" type="slidenum">
              <a:rPr lang="en-US"/>
              <a:t>13</a:t>
            </a:fld>
            <a:endParaRPr lang="en-US"/>
          </a:p>
        </p:txBody>
      </p:sp>
    </p:spTree>
    <p:extLst>
      <p:ext uri="{BB962C8B-B14F-4D97-AF65-F5344CB8AC3E}">
        <p14:creationId xmlns:p14="http://schemas.microsoft.com/office/powerpoint/2010/main" val="35508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subsections discuss a number of active research areas and open problems that are naturally challenging and are potentially useful in person-following applications. P3:In recent years, researchers have begun to explore the particularities of different scenarios (Figure 19) where the robot should be in front or on the side of the person while following (Hu et al., 2014; Ferrer et al., 2013; Nagy and Vaughan, 2017). These scenarios impart more operational challenges since the robot needs to predict the motion trajectory of the person</a:t>
            </a:r>
          </a:p>
          <a:p>
            <a:r>
              <a:rPr lang="en-US"/>
              <a:t>P5: Human robot interaction P6: learning social noms n all that P6: mostly with surgcal robots for theraputic purposes.</a:t>
            </a:r>
          </a:p>
          <a:p>
            <a:endParaRPr lang="en-US"/>
          </a:p>
        </p:txBody>
      </p:sp>
      <p:sp>
        <p:nvSpPr>
          <p:cNvPr id="4" name="Slide Number Placeholder 3"/>
          <p:cNvSpPr>
            <a:spLocks noGrp="1"/>
          </p:cNvSpPr>
          <p:nvPr>
            <p:ph type="sldNum" sz="quarter" idx="5"/>
          </p:nvPr>
        </p:nvSpPr>
        <p:spPr/>
        <p:txBody>
          <a:bodyPr/>
          <a:lstStyle/>
          <a:p>
            <a:fld id="{E3B36274-F2B9-4C45-BBB4-0EDF4CD651A7}" type="slidenum">
              <a:rPr lang="en-US"/>
              <a:t>14</a:t>
            </a:fld>
            <a:endParaRPr lang="en-US"/>
          </a:p>
        </p:txBody>
      </p:sp>
    </p:spTree>
    <p:extLst>
      <p:ext uri="{BB962C8B-B14F-4D97-AF65-F5344CB8AC3E}">
        <p14:creationId xmlns:p14="http://schemas.microsoft.com/office/powerpoint/2010/main" val="114544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Till now </a:t>
            </a:r>
            <a:r>
              <a:rPr lang="en-US" err="1">
                <a:latin typeface="Calibri"/>
                <a:cs typeface="Calibri"/>
              </a:rPr>
              <a:t>weve</a:t>
            </a:r>
            <a:r>
              <a:rPr lang="en-US">
                <a:latin typeface="Calibri"/>
                <a:cs typeface="Calibri"/>
              </a:rPr>
              <a:t> seen that in many papers  have pitched on the idea of combining two algorithms for dynamic path planning  what would be the local and the global planner for a global planner we need a quick and an optimal path and the requirements of a local planner are </a:t>
            </a:r>
            <a:r>
              <a:rPr lang="en-US" err="1">
                <a:latin typeface="Calibri"/>
                <a:cs typeface="Calibri"/>
              </a:rPr>
              <a:t>thata</a:t>
            </a:r>
            <a:r>
              <a:rPr lang="en-US">
                <a:latin typeface="Calibri"/>
                <a:cs typeface="Calibri"/>
              </a:rPr>
              <a:t> it should be really quick </a:t>
            </a:r>
            <a:r>
              <a:rPr lang="en-US" err="1">
                <a:latin typeface="Calibri"/>
                <a:cs typeface="Calibri"/>
              </a:rPr>
              <a:t>replanning</a:t>
            </a:r>
            <a:r>
              <a:rPr lang="en-US">
                <a:latin typeface="Calibri"/>
                <a:cs typeface="Calibri"/>
              </a:rPr>
              <a:t> and </a:t>
            </a:r>
            <a:r>
              <a:rPr lang="en-US" err="1">
                <a:latin typeface="Calibri"/>
                <a:cs typeface="Calibri"/>
              </a:rPr>
              <a:t>and</a:t>
            </a:r>
            <a:r>
              <a:rPr lang="en-US">
                <a:latin typeface="Calibri"/>
                <a:cs typeface="Calibri"/>
              </a:rPr>
              <a:t> computationally </a:t>
            </a:r>
            <a:r>
              <a:rPr lang="en-US" err="1">
                <a:latin typeface="Calibri"/>
                <a:cs typeface="Calibri"/>
              </a:rPr>
              <a:t>effciency</a:t>
            </a:r>
            <a:r>
              <a:rPr lang="en-US">
                <a:latin typeface="Calibri"/>
                <a:cs typeface="Calibri"/>
              </a:rPr>
              <a:t> is need and the path does not have to be optimal just quick in avoiding obstacles. Hence </a:t>
            </a:r>
            <a:r>
              <a:rPr lang="en-US" err="1">
                <a:latin typeface="Calibri"/>
                <a:cs typeface="Calibri"/>
              </a:rPr>
              <a:t>weve</a:t>
            </a:r>
            <a:r>
              <a:rPr lang="en-US">
                <a:latin typeface="Calibri"/>
                <a:cs typeface="Calibri"/>
              </a:rPr>
              <a:t> used A* as a global planner and RRT* as a local planner.</a:t>
            </a:r>
          </a:p>
        </p:txBody>
      </p:sp>
      <p:sp>
        <p:nvSpPr>
          <p:cNvPr id="4" name="Slide Number Placeholder 3"/>
          <p:cNvSpPr>
            <a:spLocks noGrp="1"/>
          </p:cNvSpPr>
          <p:nvPr>
            <p:ph type="sldNum" sz="quarter" idx="5"/>
          </p:nvPr>
        </p:nvSpPr>
        <p:spPr/>
        <p:txBody>
          <a:bodyPr/>
          <a:lstStyle/>
          <a:p>
            <a:fld id="{E3B36274-F2B9-4C45-BBB4-0EDF4CD651A7}" type="slidenum">
              <a:rPr lang="en-US"/>
              <a:t>15</a:t>
            </a:fld>
            <a:endParaRPr lang="en-US"/>
          </a:p>
        </p:txBody>
      </p:sp>
    </p:spTree>
    <p:extLst>
      <p:ext uri="{BB962C8B-B14F-4D97-AF65-F5344CB8AC3E}">
        <p14:creationId xmlns:p14="http://schemas.microsoft.com/office/powerpoint/2010/main" val="979469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Before we move on to the  implimentation and the realtime approach to the project lets disscuss breifly about the assumptions made in the project </a:t>
            </a:r>
          </a:p>
          <a:p>
            <a:r>
              <a:rPr lang="en-US">
                <a:latin typeface="Calibri"/>
                <a:cs typeface="Calibri"/>
              </a:rPr>
              <a:t>1. The first assumption is that we already have a discritized map of the C-space.</a:t>
            </a:r>
          </a:p>
          <a:p>
            <a:r>
              <a:rPr lang="en-US">
                <a:latin typeface="Calibri"/>
                <a:cs typeface="Calibri"/>
              </a:rPr>
              <a:t>2. Secondly, we are assuming that the computation speed of the RRT* is faster than that of the obstacles. So that means that the obstacle seems stationary.</a:t>
            </a:r>
          </a:p>
          <a:p>
            <a:r>
              <a:rPr lang="en-US">
                <a:latin typeface="Calibri"/>
                <a:cs typeface="Calibri"/>
              </a:rPr>
              <a:t>3. third and the last is that the global path calculated by the A* is optimal and it is gonna be followed by the robot after avoiding the obstacle.</a:t>
            </a:r>
          </a:p>
        </p:txBody>
      </p:sp>
      <p:sp>
        <p:nvSpPr>
          <p:cNvPr id="4" name="Slide Number Placeholder 3"/>
          <p:cNvSpPr>
            <a:spLocks noGrp="1"/>
          </p:cNvSpPr>
          <p:nvPr>
            <p:ph type="sldNum" sz="quarter" idx="5"/>
          </p:nvPr>
        </p:nvSpPr>
        <p:spPr/>
        <p:txBody>
          <a:bodyPr/>
          <a:lstStyle/>
          <a:p>
            <a:fld id="{E3B36274-F2B9-4C45-BBB4-0EDF4CD651A7}" type="slidenum">
              <a:rPr lang="en-US"/>
              <a:t>16</a:t>
            </a:fld>
            <a:endParaRPr lang="en-US"/>
          </a:p>
        </p:txBody>
      </p:sp>
    </p:spTree>
    <p:extLst>
      <p:ext uri="{BB962C8B-B14F-4D97-AF65-F5344CB8AC3E}">
        <p14:creationId xmlns:p14="http://schemas.microsoft.com/office/powerpoint/2010/main" val="1312454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Moving on to the specifics of the approach that is used so,</a:t>
            </a:r>
          </a:p>
          <a:p>
            <a:r>
              <a:rPr lang="en-US">
                <a:latin typeface="Calibri"/>
                <a:cs typeface="Calibri"/>
              </a:rPr>
              <a:t>First, a path is found by the A* from the start to the goal and the robot moves towards the goal in that path.</a:t>
            </a:r>
          </a:p>
          <a:p>
            <a:r>
              <a:rPr lang="en-US">
                <a:latin typeface="Calibri"/>
                <a:cs typeface="Calibri"/>
              </a:rPr>
              <a:t>Now using laser imaging the robot figures out that there is an obstacle in the path. Then the robot switches to the RRT* to avoid collision.</a:t>
            </a:r>
          </a:p>
          <a:p>
            <a:r>
              <a:rPr lang="en-US">
                <a:latin typeface="Calibri"/>
                <a:cs typeface="Calibri"/>
              </a:rPr>
              <a:t>So now using the RRT* a quick replanning is done beteen an intermediate start and goal.</a:t>
            </a:r>
          </a:p>
          <a:p>
            <a:r>
              <a:rPr lang="en-US">
                <a:latin typeface="Calibri"/>
                <a:cs typeface="Calibri"/>
              </a:rPr>
              <a:t>Now there can be two senarios 1. if there is an obstacle at the itermediate goal RRT* is recomputed to avoid it and 2. there is no obstacle at the goal the robot moves to the intermediate goal and then switchs to the original A* path to go from the intermediate goal to the final goal.</a:t>
            </a:r>
          </a:p>
        </p:txBody>
      </p:sp>
      <p:sp>
        <p:nvSpPr>
          <p:cNvPr id="4" name="Slide Number Placeholder 3"/>
          <p:cNvSpPr>
            <a:spLocks noGrp="1"/>
          </p:cNvSpPr>
          <p:nvPr>
            <p:ph type="sldNum" sz="quarter" idx="5"/>
          </p:nvPr>
        </p:nvSpPr>
        <p:spPr/>
        <p:txBody>
          <a:bodyPr/>
          <a:lstStyle/>
          <a:p>
            <a:fld id="{E3B36274-F2B9-4C45-BBB4-0EDF4CD651A7}" type="slidenum">
              <a:rPr lang="en-US"/>
              <a:t>17</a:t>
            </a:fld>
            <a:endParaRPr lang="en-US"/>
          </a:p>
        </p:txBody>
      </p:sp>
    </p:spTree>
    <p:extLst>
      <p:ext uri="{BB962C8B-B14F-4D97-AF65-F5344CB8AC3E}">
        <p14:creationId xmlns:p14="http://schemas.microsoft.com/office/powerpoint/2010/main" val="1552446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Coming to the </a:t>
            </a:r>
            <a:r>
              <a:rPr lang="en-US" err="1">
                <a:latin typeface="Calibri"/>
                <a:cs typeface="Calibri"/>
              </a:rPr>
              <a:t>implimentation</a:t>
            </a:r>
            <a:r>
              <a:rPr lang="en-US">
                <a:latin typeface="Calibri"/>
                <a:cs typeface="Calibri"/>
              </a:rPr>
              <a:t> of the </a:t>
            </a:r>
            <a:r>
              <a:rPr lang="en-US" err="1">
                <a:latin typeface="Calibri"/>
                <a:cs typeface="Calibri"/>
              </a:rPr>
              <a:t>project.The</a:t>
            </a:r>
            <a:r>
              <a:rPr lang="en-US">
                <a:latin typeface="Calibri"/>
                <a:cs typeface="Calibri"/>
              </a:rPr>
              <a:t> flowchart on the slides gives the step by step </a:t>
            </a:r>
            <a:r>
              <a:rPr lang="en-US" err="1">
                <a:latin typeface="Calibri"/>
                <a:cs typeface="Calibri"/>
              </a:rPr>
              <a:t>implimentation</a:t>
            </a:r>
            <a:r>
              <a:rPr lang="en-US">
                <a:latin typeface="Calibri"/>
                <a:cs typeface="Calibri"/>
              </a:rPr>
              <a:t> of the project. We aim to build a navigation stack for the </a:t>
            </a:r>
            <a:r>
              <a:rPr lang="en-US" err="1">
                <a:latin typeface="Calibri"/>
                <a:cs typeface="Calibri"/>
              </a:rPr>
              <a:t>turtlebot</a:t>
            </a:r>
            <a:r>
              <a:rPr lang="en-US">
                <a:latin typeface="Calibri"/>
                <a:cs typeface="Calibri"/>
              </a:rPr>
              <a:t>. There we already have the </a:t>
            </a:r>
            <a:r>
              <a:rPr lang="en-US" err="1">
                <a:latin typeface="Calibri"/>
                <a:cs typeface="Calibri"/>
              </a:rPr>
              <a:t>discritized</a:t>
            </a:r>
            <a:r>
              <a:rPr lang="en-US">
                <a:latin typeface="Calibri"/>
                <a:cs typeface="Calibri"/>
              </a:rPr>
              <a:t> map of the space and the A* has been computed on that map. Using Laser imaging the obstacle is found in the C space and then RRT* has been computed on the map obtained by laser imaging. For the </a:t>
            </a:r>
            <a:r>
              <a:rPr lang="en-US" err="1">
                <a:latin typeface="Calibri"/>
                <a:cs typeface="Calibri"/>
              </a:rPr>
              <a:t>turtlebot</a:t>
            </a:r>
            <a:r>
              <a:rPr lang="en-US">
                <a:latin typeface="Calibri"/>
                <a:cs typeface="Calibri"/>
              </a:rPr>
              <a:t> to move in the desired path in the environment a controller has been </a:t>
            </a:r>
            <a:r>
              <a:rPr lang="en-US" err="1">
                <a:latin typeface="Calibri"/>
                <a:cs typeface="Calibri"/>
              </a:rPr>
              <a:t>implimented</a:t>
            </a:r>
            <a:r>
              <a:rPr lang="en-US">
                <a:latin typeface="Calibri"/>
                <a:cs typeface="Calibri"/>
              </a:rPr>
              <a:t>. Then we </a:t>
            </a:r>
            <a:r>
              <a:rPr lang="en-US" err="1">
                <a:latin typeface="Calibri"/>
                <a:cs typeface="Calibri"/>
              </a:rPr>
              <a:t>intigrate</a:t>
            </a:r>
            <a:r>
              <a:rPr lang="en-US">
                <a:latin typeface="Calibri"/>
                <a:cs typeface="Calibri"/>
              </a:rPr>
              <a:t> the A* and the RRT* algorithm and we evaluate the </a:t>
            </a:r>
            <a:r>
              <a:rPr lang="en-US" err="1">
                <a:latin typeface="Calibri"/>
                <a:cs typeface="Calibri"/>
              </a:rPr>
              <a:t>perfomace</a:t>
            </a:r>
            <a:r>
              <a:rPr lang="en-US">
                <a:latin typeface="Calibri"/>
                <a:cs typeface="Calibri"/>
              </a:rPr>
              <a:t> of the navigation stack by </a:t>
            </a:r>
            <a:r>
              <a:rPr lang="en-US" err="1">
                <a:latin typeface="Calibri"/>
                <a:cs typeface="Calibri"/>
              </a:rPr>
              <a:t>comapring</a:t>
            </a:r>
            <a:r>
              <a:rPr lang="en-US">
                <a:latin typeface="Calibri"/>
                <a:cs typeface="Calibri"/>
              </a:rPr>
              <a:t> its </a:t>
            </a:r>
            <a:r>
              <a:rPr lang="en-US" err="1">
                <a:latin typeface="Calibri"/>
                <a:cs typeface="Calibri"/>
              </a:rPr>
              <a:t>perfomance</a:t>
            </a:r>
            <a:r>
              <a:rPr lang="en-US">
                <a:latin typeface="Calibri"/>
                <a:cs typeface="Calibri"/>
              </a:rPr>
              <a:t> with other algorithms.</a:t>
            </a:r>
          </a:p>
        </p:txBody>
      </p:sp>
      <p:sp>
        <p:nvSpPr>
          <p:cNvPr id="4" name="Slide Number Placeholder 3"/>
          <p:cNvSpPr>
            <a:spLocks noGrp="1"/>
          </p:cNvSpPr>
          <p:nvPr>
            <p:ph type="sldNum" sz="quarter" idx="5"/>
          </p:nvPr>
        </p:nvSpPr>
        <p:spPr/>
        <p:txBody>
          <a:bodyPr/>
          <a:lstStyle/>
          <a:p>
            <a:fld id="{E3B36274-F2B9-4C45-BBB4-0EDF4CD651A7}" type="slidenum">
              <a:rPr lang="en-US"/>
              <a:t>18</a:t>
            </a:fld>
            <a:endParaRPr lang="en-US"/>
          </a:p>
        </p:txBody>
      </p:sp>
    </p:spTree>
    <p:extLst>
      <p:ext uri="{BB962C8B-B14F-4D97-AF65-F5344CB8AC3E}">
        <p14:creationId xmlns:p14="http://schemas.microsoft.com/office/powerpoint/2010/main" val="2721214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For the </a:t>
            </a:r>
            <a:r>
              <a:rPr lang="en-US" err="1">
                <a:latin typeface="Calibri"/>
                <a:cs typeface="Calibri"/>
              </a:rPr>
              <a:t>implimentation</a:t>
            </a:r>
            <a:r>
              <a:rPr lang="en-US">
                <a:latin typeface="Calibri"/>
                <a:cs typeface="Calibri"/>
              </a:rPr>
              <a:t> of laser imaging an LDS 360 has been attached to t he </a:t>
            </a:r>
            <a:r>
              <a:rPr lang="en-US" err="1">
                <a:latin typeface="Calibri"/>
                <a:cs typeface="Calibri"/>
              </a:rPr>
              <a:t>turtlebot</a:t>
            </a:r>
            <a:r>
              <a:rPr lang="en-US">
                <a:latin typeface="Calibri"/>
                <a:cs typeface="Calibri"/>
              </a:rPr>
              <a:t>.  Each scan has a value and we have set the </a:t>
            </a:r>
            <a:r>
              <a:rPr lang="en-US" err="1">
                <a:latin typeface="Calibri"/>
                <a:cs typeface="Calibri"/>
              </a:rPr>
              <a:t>treshold</a:t>
            </a:r>
            <a:r>
              <a:rPr lang="en-US">
                <a:latin typeface="Calibri"/>
                <a:cs typeface="Calibri"/>
              </a:rPr>
              <a:t> value to 4X4 m so if the scan value is grater than 4 there is no obstacle present and if there is an obstacle present the value is lesser than 4. </a:t>
            </a:r>
            <a:r>
              <a:rPr lang="en-US" err="1">
                <a:latin typeface="Calibri"/>
                <a:cs typeface="Calibri"/>
              </a:rPr>
              <a:t>Bresenhams</a:t>
            </a:r>
            <a:r>
              <a:rPr lang="en-US">
                <a:latin typeface="Calibri"/>
                <a:cs typeface="Calibri"/>
              </a:rPr>
              <a:t> algorithm is used to sketch lines there lines are black where the obstacles are present and white otherwise for every scan the </a:t>
            </a:r>
            <a:r>
              <a:rPr lang="en-US" err="1">
                <a:latin typeface="Calibri"/>
                <a:cs typeface="Calibri"/>
              </a:rPr>
              <a:t>imgae</a:t>
            </a:r>
            <a:r>
              <a:rPr lang="en-US">
                <a:latin typeface="Calibri"/>
                <a:cs typeface="Calibri"/>
              </a:rPr>
              <a:t> is updated so that its not overlapped  </a:t>
            </a:r>
            <a:r>
              <a:rPr lang="en-US" err="1">
                <a:latin typeface="Calibri"/>
                <a:cs typeface="Calibri"/>
              </a:rPr>
              <a:t>opencv</a:t>
            </a:r>
            <a:r>
              <a:rPr lang="en-US">
                <a:latin typeface="Calibri"/>
                <a:cs typeface="Calibri"/>
              </a:rPr>
              <a:t> bridge is used to </a:t>
            </a:r>
            <a:r>
              <a:rPr lang="en-US" err="1">
                <a:latin typeface="Calibri"/>
                <a:cs typeface="Calibri"/>
              </a:rPr>
              <a:t>conver</a:t>
            </a:r>
            <a:r>
              <a:rPr lang="en-US">
                <a:latin typeface="Calibri"/>
                <a:cs typeface="Calibri"/>
              </a:rPr>
              <a:t> the \</a:t>
            </a:r>
            <a:r>
              <a:rPr lang="en-US" err="1">
                <a:latin typeface="Calibri"/>
                <a:cs typeface="Calibri"/>
              </a:rPr>
              <a:t>opencv</a:t>
            </a:r>
            <a:r>
              <a:rPr lang="en-US">
                <a:latin typeface="Calibri"/>
                <a:cs typeface="Calibri"/>
              </a:rPr>
              <a:t> image to a </a:t>
            </a:r>
            <a:r>
              <a:rPr lang="en-US" err="1">
                <a:latin typeface="Calibri"/>
                <a:cs typeface="Calibri"/>
              </a:rPr>
              <a:t>ros</a:t>
            </a:r>
            <a:r>
              <a:rPr lang="en-US">
                <a:latin typeface="Calibri"/>
                <a:cs typeface="Calibri"/>
              </a:rPr>
              <a:t> message and publish it. The results are shown in the slide.</a:t>
            </a:r>
          </a:p>
          <a:p>
            <a:r>
              <a:rPr lang="en-US">
                <a:latin typeface="Calibri"/>
                <a:cs typeface="Calibri"/>
              </a:rPr>
              <a:t>This image is then used by the RRT* node which samples points from this REAL-TIME MAP-IMAGE of the LOCAL IMMEDIATE ROBOT Env.</a:t>
            </a:r>
          </a:p>
        </p:txBody>
      </p:sp>
      <p:sp>
        <p:nvSpPr>
          <p:cNvPr id="4" name="Slide Number Placeholder 3"/>
          <p:cNvSpPr>
            <a:spLocks noGrp="1"/>
          </p:cNvSpPr>
          <p:nvPr>
            <p:ph type="sldNum" sz="quarter" idx="5"/>
          </p:nvPr>
        </p:nvSpPr>
        <p:spPr/>
        <p:txBody>
          <a:bodyPr/>
          <a:lstStyle/>
          <a:p>
            <a:fld id="{E3B36274-F2B9-4C45-BBB4-0EDF4CD651A7}" type="slidenum">
              <a:rPr lang="en-US"/>
              <a:t>20</a:t>
            </a:fld>
            <a:endParaRPr lang="en-US"/>
          </a:p>
        </p:txBody>
      </p:sp>
    </p:spTree>
    <p:extLst>
      <p:ext uri="{BB962C8B-B14F-4D97-AF65-F5344CB8AC3E}">
        <p14:creationId xmlns:p14="http://schemas.microsoft.com/office/powerpoint/2010/main" val="427394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So the objectives of this project is to find a path in a dynamic environment by combining the A* and the RRT* algorithm with A* as the global planner and the RRT* as a  local planner. So the path found by the global planner is optimal and when there is an obstacle we use a  local planner toplan a path effectivly avoiding the collision with the obstacle. While creating a ROS packing and building a navigation stack.</a:t>
            </a:r>
          </a:p>
        </p:txBody>
      </p:sp>
      <p:sp>
        <p:nvSpPr>
          <p:cNvPr id="4" name="Slide Number Placeholder 3"/>
          <p:cNvSpPr>
            <a:spLocks noGrp="1"/>
          </p:cNvSpPr>
          <p:nvPr>
            <p:ph type="sldNum" sz="quarter" idx="5"/>
          </p:nvPr>
        </p:nvSpPr>
        <p:spPr/>
        <p:txBody>
          <a:bodyPr/>
          <a:lstStyle/>
          <a:p>
            <a:fld id="{E3B36274-F2B9-4C45-BBB4-0EDF4CD651A7}" type="slidenum">
              <a:rPr lang="en-US"/>
              <a:t>2</a:t>
            </a:fld>
            <a:endParaRPr lang="en-US"/>
          </a:p>
        </p:txBody>
      </p:sp>
    </p:spTree>
    <p:extLst>
      <p:ext uri="{BB962C8B-B14F-4D97-AF65-F5344CB8AC3E}">
        <p14:creationId xmlns:p14="http://schemas.microsoft.com/office/powerpoint/2010/main" val="2130878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The work done upto now includes the development of the A* and the implimentiaon of this algorithm on the turtlebot. Used laser imaging to build a map in order to avoid obstacles in the environment and them implimented the RRT* algorithm on the map and ran it successfully using the controller to move the turtlebot in the environment. We have been intigrating the A* and RRT* algorithm and strive to succesfully finish it. We have also the perfomace evalution of the algorithm.</a:t>
            </a:r>
          </a:p>
        </p:txBody>
      </p:sp>
      <p:sp>
        <p:nvSpPr>
          <p:cNvPr id="4" name="Slide Number Placeholder 3"/>
          <p:cNvSpPr>
            <a:spLocks noGrp="1"/>
          </p:cNvSpPr>
          <p:nvPr>
            <p:ph type="sldNum" sz="quarter" idx="5"/>
          </p:nvPr>
        </p:nvSpPr>
        <p:spPr/>
        <p:txBody>
          <a:bodyPr/>
          <a:lstStyle/>
          <a:p>
            <a:fld id="{E3B36274-F2B9-4C45-BBB4-0EDF4CD651A7}" type="slidenum">
              <a:rPr lang="en-US"/>
              <a:t>22</a:t>
            </a:fld>
            <a:endParaRPr lang="en-US"/>
          </a:p>
        </p:txBody>
      </p:sp>
    </p:spTree>
    <p:extLst>
      <p:ext uri="{BB962C8B-B14F-4D97-AF65-F5344CB8AC3E}">
        <p14:creationId xmlns:p14="http://schemas.microsoft.com/office/powerpoint/2010/main" val="493063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These are the references of the project.</a:t>
            </a:r>
          </a:p>
        </p:txBody>
      </p:sp>
      <p:sp>
        <p:nvSpPr>
          <p:cNvPr id="4" name="Slide Number Placeholder 3"/>
          <p:cNvSpPr>
            <a:spLocks noGrp="1"/>
          </p:cNvSpPr>
          <p:nvPr>
            <p:ph type="sldNum" sz="quarter" idx="5"/>
          </p:nvPr>
        </p:nvSpPr>
        <p:spPr/>
        <p:txBody>
          <a:bodyPr/>
          <a:lstStyle/>
          <a:p>
            <a:fld id="{E3B36274-F2B9-4C45-BBB4-0EDF4CD651A7}" type="slidenum">
              <a:rPr lang="en-US"/>
              <a:t>23</a:t>
            </a:fld>
            <a:endParaRPr lang="en-US"/>
          </a:p>
        </p:txBody>
      </p:sp>
    </p:spTree>
    <p:extLst>
      <p:ext uri="{BB962C8B-B14F-4D97-AF65-F5344CB8AC3E}">
        <p14:creationId xmlns:p14="http://schemas.microsoft.com/office/powerpoint/2010/main" val="1302240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have to combine the two algorithms ? The main reason of combing the two algorithm is to get the best of both algorithms and also avoiding the disadvantages of the both. The A* algorithm is used to find the most optimal path and if an obstacle observed in the path it would be avoided by a quick replainning of a detour path around the obstacle by the  local planner. This would work well with dynamic obstacles and as a result we would obtain a optimal path and at the same time a quick path is replanned in case of obsatcles.</a:t>
            </a:r>
          </a:p>
        </p:txBody>
      </p:sp>
      <p:sp>
        <p:nvSpPr>
          <p:cNvPr id="4" name="Slide Number Placeholder 3"/>
          <p:cNvSpPr>
            <a:spLocks noGrp="1"/>
          </p:cNvSpPr>
          <p:nvPr>
            <p:ph type="sldNum" sz="quarter" idx="10"/>
          </p:nvPr>
        </p:nvSpPr>
        <p:spPr/>
        <p:txBody>
          <a:bodyPr/>
          <a:lstStyle/>
          <a:p>
            <a:fld id="{E3B36274-F2B9-4C45-BBB4-0EDF4CD651A7}" type="slidenum">
              <a:rPr lang="en-US"/>
              <a:t>3</a:t>
            </a:fld>
            <a:endParaRPr lang="en-US"/>
          </a:p>
        </p:txBody>
      </p:sp>
    </p:spTree>
    <p:extLst>
      <p:ext uri="{BB962C8B-B14F-4D97-AF65-F5344CB8AC3E}">
        <p14:creationId xmlns:p14="http://schemas.microsoft.com/office/powerpoint/2010/main" val="278656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This idea of combining two algorithms has been implimented in the past here in the senario of autonomous driving, here Artifical potential field has been implimented as a global planner and the RRT* algorithm has been used as a local planner for quick replanning.</a:t>
            </a:r>
          </a:p>
        </p:txBody>
      </p:sp>
      <p:sp>
        <p:nvSpPr>
          <p:cNvPr id="4" name="Slide Number Placeholder 3"/>
          <p:cNvSpPr>
            <a:spLocks noGrp="1"/>
          </p:cNvSpPr>
          <p:nvPr>
            <p:ph type="sldNum" sz="quarter" idx="5"/>
          </p:nvPr>
        </p:nvSpPr>
        <p:spPr/>
        <p:txBody>
          <a:bodyPr/>
          <a:lstStyle/>
          <a:p>
            <a:fld id="{E3B36274-F2B9-4C45-BBB4-0EDF4CD651A7}" type="slidenum">
              <a:rPr lang="en-US"/>
              <a:t>4</a:t>
            </a:fld>
            <a:endParaRPr lang="en-US"/>
          </a:p>
        </p:txBody>
      </p:sp>
    </p:spTree>
    <p:extLst>
      <p:ext uri="{BB962C8B-B14F-4D97-AF65-F5344CB8AC3E}">
        <p14:creationId xmlns:p14="http://schemas.microsoft.com/office/powerpoint/2010/main" val="2504300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Moving on to the related research this paper implimentes RRT* both as a global and a local planner for navigation in a dynamic environment. This algorithm is probabistically complete.</a:t>
            </a:r>
          </a:p>
        </p:txBody>
      </p:sp>
      <p:sp>
        <p:nvSpPr>
          <p:cNvPr id="4" name="Slide Number Placeholder 3"/>
          <p:cNvSpPr>
            <a:spLocks noGrp="1"/>
          </p:cNvSpPr>
          <p:nvPr>
            <p:ph type="sldNum" sz="quarter" idx="5"/>
          </p:nvPr>
        </p:nvSpPr>
        <p:spPr/>
        <p:txBody>
          <a:bodyPr/>
          <a:lstStyle/>
          <a:p>
            <a:fld id="{E3B36274-F2B9-4C45-BBB4-0EDF4CD651A7}" type="slidenum">
              <a:rPr lang="en-US"/>
              <a:t>5</a:t>
            </a:fld>
            <a:endParaRPr lang="en-US"/>
          </a:p>
        </p:txBody>
      </p:sp>
    </p:spTree>
    <p:extLst>
      <p:ext uri="{BB962C8B-B14F-4D97-AF65-F5344CB8AC3E}">
        <p14:creationId xmlns:p14="http://schemas.microsoft.com/office/powerpoint/2010/main" val="4091766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This paper emphasizes on the ieda of following different trajectories at the global and the local level. Here the global path is for for avoiding the obstacles whereas the local planner uses the smoothened splines to generate trajectories.</a:t>
            </a:r>
          </a:p>
        </p:txBody>
      </p:sp>
      <p:sp>
        <p:nvSpPr>
          <p:cNvPr id="4" name="Slide Number Placeholder 3"/>
          <p:cNvSpPr>
            <a:spLocks noGrp="1"/>
          </p:cNvSpPr>
          <p:nvPr>
            <p:ph type="sldNum" sz="quarter" idx="5"/>
          </p:nvPr>
        </p:nvSpPr>
        <p:spPr/>
        <p:txBody>
          <a:bodyPr/>
          <a:lstStyle/>
          <a:p>
            <a:fld id="{E3B36274-F2B9-4C45-BBB4-0EDF4CD651A7}" type="slidenum">
              <a:rPr lang="en-US"/>
              <a:t>6</a:t>
            </a:fld>
            <a:endParaRPr lang="en-US"/>
          </a:p>
        </p:txBody>
      </p:sp>
    </p:spTree>
    <p:extLst>
      <p:ext uri="{BB962C8B-B14F-4D97-AF65-F5344CB8AC3E}">
        <p14:creationId xmlns:p14="http://schemas.microsoft.com/office/powerpoint/2010/main" val="1142013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This paper uses A* as a global and a  local planner first to plan a path between the start and goal and then the local version to avoid obstacles that are dynamic. This algorithm is complete and optimal but it is costly in terms of space. </a:t>
            </a:r>
          </a:p>
        </p:txBody>
      </p:sp>
      <p:sp>
        <p:nvSpPr>
          <p:cNvPr id="4" name="Slide Number Placeholder 3"/>
          <p:cNvSpPr>
            <a:spLocks noGrp="1"/>
          </p:cNvSpPr>
          <p:nvPr>
            <p:ph type="sldNum" sz="quarter" idx="5"/>
          </p:nvPr>
        </p:nvSpPr>
        <p:spPr/>
        <p:txBody>
          <a:bodyPr/>
          <a:lstStyle/>
          <a:p>
            <a:fld id="{E3B36274-F2B9-4C45-BBB4-0EDF4CD651A7}" type="slidenum">
              <a:rPr lang="en-US"/>
              <a:t>7</a:t>
            </a:fld>
            <a:endParaRPr lang="en-US"/>
          </a:p>
        </p:txBody>
      </p:sp>
    </p:spTree>
    <p:extLst>
      <p:ext uri="{BB962C8B-B14F-4D97-AF65-F5344CB8AC3E}">
        <p14:creationId xmlns:p14="http://schemas.microsoft.com/office/powerpoint/2010/main" val="504243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This paper aims to reduce the processing time by including Artificial Potential Field into t he RRT* there the APF directionlizes the Samples so there is a lesser dispersion of the samples and RRt* samples from those samples making it fasted.</a:t>
            </a:r>
          </a:p>
        </p:txBody>
      </p:sp>
      <p:sp>
        <p:nvSpPr>
          <p:cNvPr id="4" name="Slide Number Placeholder 3"/>
          <p:cNvSpPr>
            <a:spLocks noGrp="1"/>
          </p:cNvSpPr>
          <p:nvPr>
            <p:ph type="sldNum" sz="quarter" idx="5"/>
          </p:nvPr>
        </p:nvSpPr>
        <p:spPr/>
        <p:txBody>
          <a:bodyPr/>
          <a:lstStyle/>
          <a:p>
            <a:fld id="{E3B36274-F2B9-4C45-BBB4-0EDF4CD651A7}" type="slidenum">
              <a:rPr lang="en-US"/>
              <a:t>8</a:t>
            </a:fld>
            <a:endParaRPr lang="en-US"/>
          </a:p>
        </p:txBody>
      </p:sp>
    </p:spTree>
    <p:extLst>
      <p:ext uri="{BB962C8B-B14F-4D97-AF65-F5344CB8AC3E}">
        <p14:creationId xmlns:p14="http://schemas.microsoft.com/office/powerpoint/2010/main" val="2818758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Robots can augment the ability of human to perform variety of tasks. Here we analyze robots that depend on Human instructions to perform tasks. Such robots can be broadly classified into aerial, ground and underwater robots. Examples of such robots on ground can be teleoperation robots, domestic assistant, shopping cart robots, etc. D</a:t>
            </a:r>
            <a:r>
              <a:rPr lang="en-US" dirty="0"/>
              <a:t>iver-following robots are useful in the submarine pipeline and shipwreck inspection, marine</a:t>
            </a:r>
          </a:p>
          <a:p>
            <a:r>
              <a:rPr lang="en-US" dirty="0"/>
              <a:t>life and seabed monitoring, and many other underwater exploration activities. Quadcopters have become quite popular for filming outdoor activities such as mountain climbing, biking, surfing, and many other sporting endeavors.</a:t>
            </a:r>
          </a:p>
        </p:txBody>
      </p:sp>
      <p:sp>
        <p:nvSpPr>
          <p:cNvPr id="4" name="Slide Number Placeholder 3"/>
          <p:cNvSpPr>
            <a:spLocks noGrp="1"/>
          </p:cNvSpPr>
          <p:nvPr>
            <p:ph type="sldNum" sz="quarter" idx="5"/>
          </p:nvPr>
        </p:nvSpPr>
        <p:spPr/>
        <p:txBody>
          <a:bodyPr/>
          <a:lstStyle/>
          <a:p>
            <a:fld id="{E3B36274-F2B9-4C45-BBB4-0EDF4CD651A7}" type="slidenum">
              <a:rPr lang="en-US"/>
              <a:t>9</a:t>
            </a:fld>
            <a:endParaRPr lang="en-US"/>
          </a:p>
        </p:txBody>
      </p:sp>
    </p:spTree>
    <p:extLst>
      <p:ext uri="{BB962C8B-B14F-4D97-AF65-F5344CB8AC3E}">
        <p14:creationId xmlns:p14="http://schemas.microsoft.com/office/powerpoint/2010/main" val="9929820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371600"/>
            <a:ext cx="9144000" cy="3505200"/>
          </a:xfrm>
        </p:spPr>
        <p:txBody>
          <a:bodyPr>
            <a:noAutofit/>
          </a:bodyPr>
          <a:lstStyle>
            <a:lvl1pPr>
              <a:defRPr sz="7200"/>
            </a:lvl1pPr>
          </a:lstStyle>
          <a:p>
            <a:r>
              <a:t>Click to edit Master title style</a:t>
            </a:r>
          </a:p>
        </p:txBody>
      </p:sp>
      <p:sp>
        <p:nvSpPr>
          <p:cNvPr id="3" name="Subtitle 2"/>
          <p:cNvSpPr>
            <a:spLocks noGrp="1"/>
          </p:cNvSpPr>
          <p:nvPr>
            <p:ph type="subTitle" idx="1"/>
          </p:nvPr>
        </p:nvSpPr>
        <p:spPr>
          <a:xfrm>
            <a:off x="1522413" y="4953000"/>
            <a:ext cx="8229600" cy="10668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edit Master subtitle style</a:t>
            </a:r>
          </a:p>
        </p:txBody>
      </p:sp>
      <p:sp>
        <p:nvSpPr>
          <p:cNvPr id="4" name="Date Placeholder 3"/>
          <p:cNvSpPr>
            <a:spLocks noGrp="1"/>
          </p:cNvSpPr>
          <p:nvPr>
            <p:ph type="dt" sz="half" idx="10"/>
          </p:nvPr>
        </p:nvSpPr>
        <p:spPr/>
        <p:txBody>
          <a:bodyPr/>
          <a:lstStyle/>
          <a:p>
            <a:fld id="{83829175-527E-46A3-863C-1BB1F163B849}" type="datetimeFigureOut">
              <a:rPr lang="en-US"/>
              <a:t>5/14/2020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85686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lvl5pPr>
              <a:defRPr/>
            </a:lvl5pPr>
            <a:lvl6pPr>
              <a:defRPr baseline="0"/>
            </a:lvl6pPr>
            <a:lvl7pPr>
              <a:defRPr baseline="0"/>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10"/>
          </p:nvPr>
        </p:nvSpPr>
        <p:spPr/>
        <p:txBody>
          <a:bodyPr/>
          <a:lstStyle/>
          <a:p>
            <a:fld id="{83829175-527E-46A3-863C-1BB1F163B849}" type="datetimeFigureOut">
              <a:rPr lang="en-US"/>
              <a:t>5/14/2020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842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2" y="533400"/>
            <a:ext cx="1371600" cy="5592764"/>
          </a:xfrm>
        </p:spPr>
        <p:txBody>
          <a:bodyPr vert="eaVert"/>
          <a:lstStyle/>
          <a:p>
            <a:r>
              <a:t>Click to edit Master title style</a:t>
            </a:r>
          </a:p>
        </p:txBody>
      </p:sp>
      <p:sp>
        <p:nvSpPr>
          <p:cNvPr id="3" name="Vertical Text Placeholder 2"/>
          <p:cNvSpPr>
            <a:spLocks noGrp="1"/>
          </p:cNvSpPr>
          <p:nvPr>
            <p:ph type="body" orient="vert" idx="1"/>
          </p:nvPr>
        </p:nvSpPr>
        <p:spPr>
          <a:xfrm>
            <a:off x="1522411" y="533400"/>
            <a:ext cx="8077201" cy="5592764"/>
          </a:xfrm>
        </p:spPr>
        <p:txBody>
          <a:bodyPr vert="eaVert"/>
          <a:lstStyle>
            <a:lvl5pPr>
              <a:defRPr/>
            </a:lvl5pPr>
            <a:lvl6pPr>
              <a:defRPr/>
            </a:lvl6pPr>
            <a:lvl7pPr>
              <a:defRPr/>
            </a:lvl7pPr>
            <a:lvl8pPr>
              <a:defRPr/>
            </a:lvl8pPr>
            <a:lvl9pPr>
              <a:defRPr/>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10"/>
          </p:nvPr>
        </p:nvSpPr>
        <p:spPr/>
        <p:txBody>
          <a:bodyPr/>
          <a:lstStyle/>
          <a:p>
            <a:fld id="{83829175-527E-46A3-863C-1BB1F163B849}" type="datetimeFigureOut">
              <a:rPr lang="en-US"/>
              <a:t>5/14/2020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550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idx="1"/>
          </p:nvPr>
        </p:nvSpPr>
        <p:spPr/>
        <p:txBody>
          <a:bodyPr/>
          <a:lstStyle>
            <a:lvl5pPr>
              <a:defRPr/>
            </a:lvl5pPr>
            <a:lvl6pPr>
              <a:defRPr baseline="0"/>
            </a:lvl6pPr>
            <a:lvl7pPr>
              <a:defRPr baseline="0"/>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10"/>
          </p:nvPr>
        </p:nvSpPr>
        <p:spPr/>
        <p:txBody>
          <a:bodyPr/>
          <a:lstStyle/>
          <a:p>
            <a:fld id="{83829175-527E-46A3-863C-1BB1F163B849}" type="datetimeFigureOut">
              <a:rPr lang="en-US"/>
              <a:t>5/14/2020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29945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514601"/>
            <a:ext cx="9144000" cy="2819400"/>
          </a:xfrm>
        </p:spPr>
        <p:txBody>
          <a:bodyPr anchor="b">
            <a:noAutofit/>
          </a:bodyPr>
          <a:lstStyle>
            <a:lvl1pPr algn="l">
              <a:defRPr sz="6600" b="0" i="0" cap="none" baseline="0"/>
            </a:lvl1pPr>
          </a:lstStyle>
          <a:p>
            <a:r>
              <a:t>Click to edit Master title style</a:t>
            </a:r>
          </a:p>
        </p:txBody>
      </p:sp>
      <p:sp>
        <p:nvSpPr>
          <p:cNvPr id="3" name="Text Placeholder 2"/>
          <p:cNvSpPr>
            <a:spLocks noGrp="1"/>
          </p:cNvSpPr>
          <p:nvPr>
            <p:ph type="body" idx="1"/>
          </p:nvPr>
        </p:nvSpPr>
        <p:spPr>
          <a:xfrm>
            <a:off x="1522413" y="990600"/>
            <a:ext cx="8229600"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a:t>5/14/2020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60699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p>
            <a:r>
              <a:t>Click to edit Master title style</a:t>
            </a:r>
          </a:p>
        </p:txBody>
      </p:sp>
      <p:sp>
        <p:nvSpPr>
          <p:cNvPr id="3" name="Content Placeholder 2"/>
          <p:cNvSpPr>
            <a:spLocks noGrp="1"/>
          </p:cNvSpPr>
          <p:nvPr>
            <p:ph sz="half" idx="1"/>
          </p:nvPr>
        </p:nvSpPr>
        <p:spPr>
          <a:xfrm>
            <a:off x="1522414" y="1828800"/>
            <a:ext cx="464515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Content Placeholder 3"/>
          <p:cNvSpPr>
            <a:spLocks noGrp="1"/>
          </p:cNvSpPr>
          <p:nvPr>
            <p:ph sz="half" idx="2"/>
          </p:nvPr>
        </p:nvSpPr>
        <p:spPr>
          <a:xfrm>
            <a:off x="6475412" y="1828800"/>
            <a:ext cx="4648201"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5" name="Date Placeholder 4"/>
          <p:cNvSpPr>
            <a:spLocks noGrp="1"/>
          </p:cNvSpPr>
          <p:nvPr>
            <p:ph type="dt" sz="half" idx="10"/>
          </p:nvPr>
        </p:nvSpPr>
        <p:spPr/>
        <p:txBody>
          <a:bodyPr/>
          <a:lstStyle/>
          <a:p>
            <a:fld id="{83829175-527E-46A3-863C-1BB1F163B849}" type="datetimeFigureOut">
              <a:rPr lang="en-US"/>
              <a:t>5/14/2020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57697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lvl1pPr>
              <a:defRPr/>
            </a:lvl1pPr>
          </a:lstStyle>
          <a:p>
            <a:r>
              <a:t>Click to edit Master title style</a:t>
            </a:r>
          </a:p>
        </p:txBody>
      </p:sp>
      <p:sp>
        <p:nvSpPr>
          <p:cNvPr id="3" name="Text Placeholder 2"/>
          <p:cNvSpPr>
            <a:spLocks noGrp="1"/>
          </p:cNvSpPr>
          <p:nvPr>
            <p:ph type="body" idx="1"/>
          </p:nvPr>
        </p:nvSpPr>
        <p:spPr>
          <a:xfrm>
            <a:off x="1522414"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522414"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5" name="Text Placeholder 4"/>
          <p:cNvSpPr>
            <a:spLocks noGrp="1"/>
          </p:cNvSpPr>
          <p:nvPr>
            <p:ph type="body" sz="quarter" idx="3"/>
          </p:nvPr>
        </p:nvSpPr>
        <p:spPr>
          <a:xfrm>
            <a:off x="6478462"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478462"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Date Placeholder 6"/>
          <p:cNvSpPr>
            <a:spLocks noGrp="1"/>
          </p:cNvSpPr>
          <p:nvPr>
            <p:ph type="dt" sz="half" idx="10"/>
          </p:nvPr>
        </p:nvSpPr>
        <p:spPr/>
        <p:txBody>
          <a:bodyPr/>
          <a:lstStyle/>
          <a:p>
            <a:fld id="{83829175-527E-46A3-863C-1BB1F163B849}" type="datetimeFigureOut">
              <a:rPr lang="en-US"/>
              <a:t>5/14/2020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50123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p:txBody>
          <a:bodyPr/>
          <a:lstStyle/>
          <a:p>
            <a:fld id="{83829175-527E-46A3-863C-1BB1F163B849}" type="datetimeFigureOut">
              <a:rPr lang="en-US"/>
              <a:t>5/14/2020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45570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29175-527E-46A3-863C-1BB1F163B849}" type="datetimeFigureOut">
              <a:rPr lang="en-US"/>
              <a:t>5/14/2020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395201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t>Click to edit Master title style</a:t>
            </a:r>
          </a:p>
        </p:txBody>
      </p:sp>
      <p:sp>
        <p:nvSpPr>
          <p:cNvPr id="3" name="Content Placeholder 2"/>
          <p:cNvSpPr>
            <a:spLocks noGrp="1"/>
          </p:cNvSpPr>
          <p:nvPr>
            <p:ph idx="1"/>
          </p:nvPr>
        </p:nvSpPr>
        <p:spPr>
          <a:xfrm>
            <a:off x="5180012" y="838200"/>
            <a:ext cx="6172201" cy="5181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Text Placeholder 3"/>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edit Master text styles</a:t>
            </a:r>
          </a:p>
        </p:txBody>
      </p:sp>
      <p:sp>
        <p:nvSpPr>
          <p:cNvPr id="8" name="Date Placeholder 7"/>
          <p:cNvSpPr>
            <a:spLocks noGrp="1"/>
          </p:cNvSpPr>
          <p:nvPr>
            <p:ph type="dt" sz="half" idx="10"/>
          </p:nvPr>
        </p:nvSpPr>
        <p:spPr/>
        <p:txBody>
          <a:bodyPr/>
          <a:lstStyle/>
          <a:p>
            <a:fld id="{83829175-527E-46A3-863C-1BB1F163B849}" type="datetimeFigureOut">
              <a:rPr lang="en-US"/>
              <a:pPr/>
              <a:t>5/14/2020</a:t>
            </a:fld>
            <a:endParaRPr/>
          </a:p>
        </p:txBody>
      </p:sp>
      <p:sp>
        <p:nvSpPr>
          <p:cNvPr id="9" name="Footer Placeholder 8"/>
          <p:cNvSpPr>
            <a:spLocks noGrp="1"/>
          </p:cNvSpPr>
          <p:nvPr>
            <p:ph type="ftr" sz="quarter" idx="11"/>
          </p:nvPr>
        </p:nvSpPr>
        <p:spPr/>
        <p:txBody>
          <a:bodyPr/>
          <a:lstStyle/>
          <a:p>
            <a:endParaRPr/>
          </a:p>
        </p:txBody>
      </p:sp>
      <p:sp>
        <p:nvSpPr>
          <p:cNvPr id="10" name="Slide Number Placeholder 9"/>
          <p:cNvSpPr>
            <a:spLocks noGrp="1"/>
          </p:cNvSpPr>
          <p:nvPr>
            <p:ph type="sldNum" sz="quarter" idx="12"/>
          </p:nvPr>
        </p:nvSpPr>
        <p:spPr/>
        <p:txBody>
          <a:bodyPr/>
          <a:lstStyle/>
          <a:p>
            <a:fld id="{E5137D0E-4A4F-4307-8994-C1891D747D59}" type="slidenum">
              <a:rPr/>
              <a:pPr/>
              <a:t>‹#›</a:t>
            </a:fld>
            <a:endParaRPr/>
          </a:p>
        </p:txBody>
      </p:sp>
    </p:spTree>
    <p:extLst>
      <p:ext uri="{BB962C8B-B14F-4D97-AF65-F5344CB8AC3E}">
        <p14:creationId xmlns:p14="http://schemas.microsoft.com/office/powerpoint/2010/main" val="201828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2" y="458787"/>
            <a:ext cx="6626225" cy="5938837"/>
          </a:xfrm>
          <a:prstGeom prst="rect">
            <a:avLst/>
          </a:prstGeom>
          <a:noFill/>
          <a:ln>
            <a:noFill/>
          </a:ln>
          <a:effectLst>
            <a:outerShdw blurRad="292100" algn="ctr" rotWithShape="0">
              <a:prstClr val="black">
                <a:alpha val="3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t>Click to edit Master title style</a:t>
            </a:r>
          </a:p>
        </p:txBody>
      </p:sp>
      <p:sp>
        <p:nvSpPr>
          <p:cNvPr id="3" name="Picture Placeholder 2"/>
          <p:cNvSpPr>
            <a:spLocks noGrp="1"/>
          </p:cNvSpPr>
          <p:nvPr>
            <p:ph type="pic" idx="1"/>
          </p:nvPr>
        </p:nvSpPr>
        <p:spPr>
          <a:xfrm>
            <a:off x="5484812" y="836610"/>
            <a:ext cx="5867401" cy="518319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edit Master text styles</a:t>
            </a:r>
          </a:p>
        </p:txBody>
      </p:sp>
    </p:spTree>
    <p:extLst>
      <p:ext uri="{BB962C8B-B14F-4D97-AF65-F5344CB8AC3E}">
        <p14:creationId xmlns:p14="http://schemas.microsoft.com/office/powerpoint/2010/main" val="224469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533400"/>
            <a:ext cx="9601200" cy="1143000"/>
          </a:xfrm>
          <a:prstGeom prst="rect">
            <a:avLst/>
          </a:prstGeom>
        </p:spPr>
        <p:txBody>
          <a:bodyPr vert="horz" lIns="91440" tIns="45720" rIns="91440" bIns="45720" rtlCol="0" anchor="b">
            <a:normAutofit/>
          </a:bodyPr>
          <a:lstStyle/>
          <a:p>
            <a:r>
              <a:t>Click to edit Master title style</a:t>
            </a:r>
          </a:p>
        </p:txBody>
      </p:sp>
      <p:sp>
        <p:nvSpPr>
          <p:cNvPr id="3" name="Text Placeholder 2"/>
          <p:cNvSpPr>
            <a:spLocks noGrp="1"/>
          </p:cNvSpPr>
          <p:nvPr>
            <p:ph type="body" idx="1"/>
          </p:nvPr>
        </p:nvSpPr>
        <p:spPr>
          <a:xfrm>
            <a:off x="1522414" y="1828800"/>
            <a:ext cx="9601200" cy="4191000"/>
          </a:xfrm>
          <a:prstGeom prst="rect">
            <a:avLst/>
          </a:prstGeom>
        </p:spPr>
        <p:txBody>
          <a:bodyPr vert="horz" lIns="91440" tIns="45720" rIns="91440" bIns="45720" rtlCol="0">
            <a:normAutofit/>
          </a:body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2"/>
          </p:nvPr>
        </p:nvSpPr>
        <p:spPr>
          <a:xfrm>
            <a:off x="8609012" y="6172200"/>
            <a:ext cx="1320059" cy="273049"/>
          </a:xfrm>
          <a:prstGeom prst="rect">
            <a:avLst/>
          </a:prstGeom>
        </p:spPr>
        <p:txBody>
          <a:bodyPr vert="horz" lIns="91440" tIns="45720" rIns="91440" bIns="45720" rtlCol="0" anchor="ctr"/>
          <a:lstStyle>
            <a:lvl1pPr algn="r">
              <a:defRPr sz="1000">
                <a:solidFill>
                  <a:schemeClr val="tx1"/>
                </a:solidFill>
              </a:defRPr>
            </a:lvl1pPr>
          </a:lstStyle>
          <a:p>
            <a:fld id="{83829175-527E-46A3-863C-1BB1F163B849}" type="datetimeFigureOut">
              <a:rPr lang="en-US"/>
              <a:pPr/>
              <a:t>5/14/2020</a:t>
            </a:fld>
            <a:endParaRPr/>
          </a:p>
        </p:txBody>
      </p:sp>
      <p:sp>
        <p:nvSpPr>
          <p:cNvPr id="5" name="Footer Placeholder 4"/>
          <p:cNvSpPr>
            <a:spLocks noGrp="1"/>
          </p:cNvSpPr>
          <p:nvPr>
            <p:ph type="ftr" sz="quarter" idx="3"/>
          </p:nvPr>
        </p:nvSpPr>
        <p:spPr>
          <a:xfrm>
            <a:off x="1517950" y="6172200"/>
            <a:ext cx="6862462" cy="273049"/>
          </a:xfrm>
          <a:prstGeom prst="rect">
            <a:avLst/>
          </a:prstGeom>
        </p:spPr>
        <p:txBody>
          <a:bodyPr vert="horz" lIns="91440" tIns="45720" rIns="91440" bIns="45720" rtlCol="0" anchor="ctr"/>
          <a:lstStyle>
            <a:lvl1pPr algn="l">
              <a:defRPr sz="1000">
                <a:solidFill>
                  <a:schemeClr val="tx1"/>
                </a:solidFill>
              </a:defRPr>
            </a:lvl1pPr>
          </a:lstStyle>
          <a:p>
            <a:endParaRPr/>
          </a:p>
        </p:txBody>
      </p:sp>
      <p:sp>
        <p:nvSpPr>
          <p:cNvPr id="6" name="Slide Number Placeholder 5"/>
          <p:cNvSpPr>
            <a:spLocks noGrp="1"/>
          </p:cNvSpPr>
          <p:nvPr>
            <p:ph type="sldNum" sz="quarter" idx="4"/>
          </p:nvPr>
        </p:nvSpPr>
        <p:spPr>
          <a:xfrm>
            <a:off x="10133012" y="6172200"/>
            <a:ext cx="990601" cy="273049"/>
          </a:xfrm>
          <a:prstGeom prst="rect">
            <a:avLst/>
          </a:prstGeom>
        </p:spPr>
        <p:txBody>
          <a:bodyPr vert="horz" lIns="91440" tIns="45720" rIns="91440" bIns="45720" rtlCol="0" anchor="ctr"/>
          <a:lstStyle>
            <a:lvl1pPr algn="r">
              <a:defRPr sz="1000">
                <a:solidFill>
                  <a:schemeClr val="tx1"/>
                </a:solidFill>
              </a:defRPr>
            </a:lvl1pPr>
          </a:lstStyle>
          <a:p>
            <a:fld id="{E5137D0E-4A4F-4307-8994-C1891D747D59}" type="slidenum">
              <a:rPr/>
              <a:pPr/>
              <a:t>‹#›</a:t>
            </a:fld>
            <a:endParaRPr/>
          </a:p>
        </p:txBody>
      </p:sp>
    </p:spTree>
    <p:extLst>
      <p:ext uri="{BB962C8B-B14F-4D97-AF65-F5344CB8AC3E}">
        <p14:creationId xmlns:p14="http://schemas.microsoft.com/office/powerpoint/2010/main" val="1526050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25.png"/><Relationship Id="rId5" Type="http://schemas.openxmlformats.org/officeDocument/2006/relationships/diagramQuickStyle" Target="../diagrams/quickStyle1.xml"/><Relationship Id="rId10" Type="http://schemas.openxmlformats.org/officeDocument/2006/relationships/image" Target="../media/image24.png"/><Relationship Id="rId4" Type="http://schemas.openxmlformats.org/officeDocument/2006/relationships/diagramLayout" Target="../diagrams/layout1.xm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9.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831675"/>
            <a:ext cx="9144000" cy="2570672"/>
          </a:xfrm>
        </p:spPr>
        <p:txBody>
          <a:bodyPr/>
          <a:lstStyle/>
          <a:p>
            <a:r>
              <a:rPr lang="en-US" sz="5400">
                <a:ea typeface="+mj-lt"/>
                <a:cs typeface="+mj-lt"/>
              </a:rPr>
              <a:t>Combining  Local and Global Planner for effective  navigation in Indoor Spaces </a:t>
            </a:r>
            <a:endParaRPr lang="en-US" sz="5400"/>
          </a:p>
        </p:txBody>
      </p:sp>
      <p:sp>
        <p:nvSpPr>
          <p:cNvPr id="3" name="Subtitle 2"/>
          <p:cNvSpPr>
            <a:spLocks noGrp="1"/>
          </p:cNvSpPr>
          <p:nvPr>
            <p:ph type="subTitle" idx="1"/>
          </p:nvPr>
        </p:nvSpPr>
        <p:spPr>
          <a:xfrm>
            <a:off x="1522413" y="4809227"/>
            <a:ext cx="8229600" cy="1210573"/>
          </a:xfrm>
        </p:spPr>
        <p:txBody>
          <a:bodyPr vert="horz" lIns="91440" tIns="45720" rIns="91440" bIns="45720" rtlCol="0" anchor="t">
            <a:normAutofit fontScale="92500" lnSpcReduction="10000"/>
          </a:bodyPr>
          <a:lstStyle/>
          <a:p>
            <a:r>
              <a:rPr lang="en-US">
                <a:solidFill>
                  <a:schemeClr val="tx1">
                    <a:lumMod val="50000"/>
                  </a:schemeClr>
                </a:solidFill>
              </a:rPr>
              <a:t>Presented by:</a:t>
            </a:r>
          </a:p>
          <a:p>
            <a:r>
              <a:rPr lang="en-US" err="1">
                <a:solidFill>
                  <a:schemeClr val="tx1">
                    <a:lumMod val="50000"/>
                  </a:schemeClr>
                </a:solidFill>
              </a:rPr>
              <a:t>Akshata</a:t>
            </a:r>
            <a:r>
              <a:rPr lang="en-US">
                <a:solidFill>
                  <a:schemeClr val="tx1">
                    <a:lumMod val="50000"/>
                  </a:schemeClr>
                </a:solidFill>
              </a:rPr>
              <a:t> S Pore</a:t>
            </a:r>
          </a:p>
          <a:p>
            <a:r>
              <a:rPr lang="en-US">
                <a:solidFill>
                  <a:schemeClr val="tx1">
                    <a:lumMod val="50000"/>
                  </a:schemeClr>
                </a:solidFill>
              </a:rPr>
              <a:t>Kavit N Shah</a:t>
            </a:r>
          </a:p>
          <a:p>
            <a:r>
              <a:rPr lang="en-US">
                <a:solidFill>
                  <a:schemeClr val="tx1">
                    <a:lumMod val="50000"/>
                  </a:schemeClr>
                </a:solidFill>
              </a:rPr>
              <a:t>Soumya S Balijepally</a:t>
            </a:r>
          </a:p>
        </p:txBody>
      </p:sp>
    </p:spTree>
    <p:extLst>
      <p:ext uri="{BB962C8B-B14F-4D97-AF65-F5344CB8AC3E}">
        <p14:creationId xmlns:p14="http://schemas.microsoft.com/office/powerpoint/2010/main" val="45656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63947-A86C-4A43-8D85-74122614EEC6}"/>
              </a:ext>
            </a:extLst>
          </p:cNvPr>
          <p:cNvSpPr>
            <a:spLocks noGrp="1"/>
          </p:cNvSpPr>
          <p:nvPr>
            <p:ph type="title"/>
          </p:nvPr>
        </p:nvSpPr>
        <p:spPr>
          <a:xfrm>
            <a:off x="1522414" y="533400"/>
            <a:ext cx="9601200" cy="826699"/>
          </a:xfrm>
        </p:spPr>
        <p:txBody>
          <a:bodyPr/>
          <a:lstStyle/>
          <a:p>
            <a:r>
              <a:rPr lang="en-US"/>
              <a:t>Related work review: </a:t>
            </a:r>
            <a:r>
              <a:rPr lang="en-US">
                <a:ea typeface="+mj-lt"/>
                <a:cs typeface="+mj-lt"/>
              </a:rPr>
              <a:t>Important Aspects </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3041A780-F844-4F4D-8C38-E44CDD99C50F}"/>
              </a:ext>
            </a:extLst>
          </p:cNvPr>
          <p:cNvPicPr>
            <a:picLocks noChangeAspect="1"/>
          </p:cNvPicPr>
          <p:nvPr/>
        </p:nvPicPr>
        <p:blipFill>
          <a:blip r:embed="rId3"/>
          <a:stretch>
            <a:fillRect/>
          </a:stretch>
        </p:blipFill>
        <p:spPr>
          <a:xfrm>
            <a:off x="1161098" y="1439959"/>
            <a:ext cx="10200215" cy="4892436"/>
          </a:xfrm>
          <a:prstGeom prst="rect">
            <a:avLst/>
          </a:prstGeom>
        </p:spPr>
      </p:pic>
    </p:spTree>
    <p:extLst>
      <p:ext uri="{BB962C8B-B14F-4D97-AF65-F5344CB8AC3E}">
        <p14:creationId xmlns:p14="http://schemas.microsoft.com/office/powerpoint/2010/main" val="365392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363E-04FF-4A2D-A84C-2E52576A3AC0}"/>
              </a:ext>
            </a:extLst>
          </p:cNvPr>
          <p:cNvSpPr>
            <a:spLocks noGrp="1"/>
          </p:cNvSpPr>
          <p:nvPr>
            <p:ph type="title"/>
          </p:nvPr>
        </p:nvSpPr>
        <p:spPr>
          <a:xfrm>
            <a:off x="255733" y="-338483"/>
            <a:ext cx="10867881" cy="1143000"/>
          </a:xfrm>
        </p:spPr>
        <p:txBody>
          <a:bodyPr/>
          <a:lstStyle/>
          <a:p>
            <a:r>
              <a:rPr lang="en-US" dirty="0"/>
              <a:t>Related work review: State of Art Methods</a:t>
            </a:r>
          </a:p>
        </p:txBody>
      </p:sp>
      <p:sp>
        <p:nvSpPr>
          <p:cNvPr id="3" name="Content Placeholder 2">
            <a:extLst>
              <a:ext uri="{FF2B5EF4-FFF2-40B4-BE49-F238E27FC236}">
                <a16:creationId xmlns:a16="http://schemas.microsoft.com/office/drawing/2014/main" id="{BF7ED634-2CBE-477F-A9F1-F290E48D4F72}"/>
              </a:ext>
            </a:extLst>
          </p:cNvPr>
          <p:cNvSpPr>
            <a:spLocks noGrp="1"/>
          </p:cNvSpPr>
          <p:nvPr>
            <p:ph sz="half" idx="1"/>
          </p:nvPr>
        </p:nvSpPr>
        <p:spPr>
          <a:xfrm>
            <a:off x="52586" y="801295"/>
            <a:ext cx="4465904" cy="5696414"/>
          </a:xfrm>
        </p:spPr>
        <p:txBody>
          <a:bodyPr vert="horz" lIns="91440" tIns="45720" rIns="91440" bIns="45720" rtlCol="0" anchor="t">
            <a:normAutofit/>
          </a:bodyPr>
          <a:lstStyle/>
          <a:p>
            <a:pPr marL="223520" indent="-223520"/>
            <a:endParaRPr lang="en-US"/>
          </a:p>
          <a:p>
            <a:pPr marL="223520" indent="-223520"/>
            <a:r>
              <a:rPr lang="en-US"/>
              <a:t>Perception of Ground based robots</a:t>
            </a:r>
          </a:p>
          <a:p>
            <a:pPr lvl="1" indent="-223520"/>
            <a:r>
              <a:rPr lang="en-US">
                <a:ea typeface="+mn-lt"/>
                <a:cs typeface="+mn-lt"/>
              </a:rPr>
              <a:t>Feature Based Tracking</a:t>
            </a:r>
          </a:p>
          <a:p>
            <a:pPr lvl="1" indent="-223520"/>
            <a:r>
              <a:rPr lang="en-US">
                <a:ea typeface="+mn-lt"/>
                <a:cs typeface="+mn-lt"/>
              </a:rPr>
              <a:t>Feature Based Learning</a:t>
            </a:r>
          </a:p>
          <a:p>
            <a:pPr lvl="1" indent="-223520"/>
            <a:r>
              <a:rPr lang="en-US">
                <a:ea typeface="+mn-lt"/>
                <a:cs typeface="+mn-lt"/>
              </a:rPr>
              <a:t>Feature or Representation Learning</a:t>
            </a:r>
          </a:p>
          <a:p>
            <a:pPr marL="279400" lvl="1" indent="0">
              <a:buNone/>
            </a:pPr>
            <a:endParaRPr lang="en-US"/>
          </a:p>
          <a:p>
            <a:pPr marL="223520" indent="-223520"/>
            <a:r>
              <a:rPr lang="en-US"/>
              <a:t>Perception of Underwater based robots</a:t>
            </a:r>
          </a:p>
          <a:p>
            <a:pPr lvl="1" indent="-223520"/>
            <a:r>
              <a:rPr lang="en-US"/>
              <a:t>Must be robust</a:t>
            </a:r>
          </a:p>
          <a:p>
            <a:pPr lvl="1" indent="-223520"/>
            <a:r>
              <a:rPr lang="en-US"/>
              <a:t>Limited on-boarding resources</a:t>
            </a:r>
          </a:p>
          <a:p>
            <a:pPr lvl="1" indent="-223520"/>
            <a:r>
              <a:rPr lang="en-US"/>
              <a:t>Color based tracking</a:t>
            </a:r>
          </a:p>
          <a:p>
            <a:pPr lvl="1" indent="-223520"/>
            <a:endParaRPr lang="en-US"/>
          </a:p>
          <a:p>
            <a:pPr marL="223520" indent="-223520"/>
            <a:r>
              <a:rPr lang="en-US"/>
              <a:t>Perception of Aerial Robots</a:t>
            </a:r>
          </a:p>
          <a:p>
            <a:pPr marL="223520" indent="-223520"/>
            <a:endParaRPr lang="en-US"/>
          </a:p>
          <a:p>
            <a:pPr marL="0" indent="0">
              <a:buNone/>
            </a:pPr>
            <a:endParaRPr lang="en-US"/>
          </a:p>
          <a:p>
            <a:pPr lvl="1" indent="-223520"/>
            <a:endParaRPr lang="en-US"/>
          </a:p>
          <a:p>
            <a:pPr marL="279400" lvl="1" indent="0">
              <a:buNone/>
            </a:pPr>
            <a:endParaRPr lang="en-US"/>
          </a:p>
          <a:p>
            <a:pPr lvl="1" indent="-223520"/>
            <a:endParaRPr lang="en-US"/>
          </a:p>
          <a:p>
            <a:pPr marL="0" indent="0">
              <a:buNone/>
            </a:pPr>
            <a:endParaRPr lang="en-US"/>
          </a:p>
        </p:txBody>
      </p:sp>
      <p:pic>
        <p:nvPicPr>
          <p:cNvPr id="5" name="Picture 5" descr="A person standing in front of a door&#10;&#10;Description generated with very high confidence">
            <a:extLst>
              <a:ext uri="{FF2B5EF4-FFF2-40B4-BE49-F238E27FC236}">
                <a16:creationId xmlns:a16="http://schemas.microsoft.com/office/drawing/2014/main" id="{0CD9FEC1-2674-4798-9D3D-A8476113A5A6}"/>
              </a:ext>
            </a:extLst>
          </p:cNvPr>
          <p:cNvPicPr>
            <a:picLocks noGrp="1" noChangeAspect="1"/>
          </p:cNvPicPr>
          <p:nvPr>
            <p:ph sz="half" idx="2"/>
          </p:nvPr>
        </p:nvPicPr>
        <p:blipFill>
          <a:blip r:embed="rId3"/>
          <a:stretch>
            <a:fillRect/>
          </a:stretch>
        </p:blipFill>
        <p:spPr>
          <a:xfrm>
            <a:off x="4857304" y="889308"/>
            <a:ext cx="2284908" cy="2013128"/>
          </a:xfrm>
        </p:spPr>
      </p:pic>
      <p:pic>
        <p:nvPicPr>
          <p:cNvPr id="7" name="Picture 7" descr="A picture containing kite, holding, child, standing&#10;&#10;Description generated with very high confidence">
            <a:extLst>
              <a:ext uri="{FF2B5EF4-FFF2-40B4-BE49-F238E27FC236}">
                <a16:creationId xmlns:a16="http://schemas.microsoft.com/office/drawing/2014/main" id="{BBC8C37A-4862-4246-954C-73022F46F3E2}"/>
              </a:ext>
            </a:extLst>
          </p:cNvPr>
          <p:cNvPicPr>
            <a:picLocks noChangeAspect="1"/>
          </p:cNvPicPr>
          <p:nvPr/>
        </p:nvPicPr>
        <p:blipFill>
          <a:blip r:embed="rId4"/>
          <a:stretch>
            <a:fillRect/>
          </a:stretch>
        </p:blipFill>
        <p:spPr>
          <a:xfrm>
            <a:off x="8911844" y="879223"/>
            <a:ext cx="2237274" cy="2029921"/>
          </a:xfrm>
          <a:prstGeom prst="rect">
            <a:avLst/>
          </a:prstGeom>
        </p:spPr>
      </p:pic>
      <p:pic>
        <p:nvPicPr>
          <p:cNvPr id="9" name="Picture 9" descr="A picture containing man, holding, white, playing&#10;&#10;Description generated with very high confidence">
            <a:extLst>
              <a:ext uri="{FF2B5EF4-FFF2-40B4-BE49-F238E27FC236}">
                <a16:creationId xmlns:a16="http://schemas.microsoft.com/office/drawing/2014/main" id="{5996DA91-9DA5-42FF-8F62-3D339D30ED10}"/>
              </a:ext>
            </a:extLst>
          </p:cNvPr>
          <p:cNvPicPr>
            <a:picLocks noChangeAspect="1"/>
          </p:cNvPicPr>
          <p:nvPr/>
        </p:nvPicPr>
        <p:blipFill>
          <a:blip r:embed="rId5"/>
          <a:stretch>
            <a:fillRect/>
          </a:stretch>
        </p:blipFill>
        <p:spPr>
          <a:xfrm>
            <a:off x="4906635" y="2951377"/>
            <a:ext cx="6566488" cy="1890317"/>
          </a:xfrm>
          <a:prstGeom prst="rect">
            <a:avLst/>
          </a:prstGeom>
        </p:spPr>
      </p:pic>
      <p:pic>
        <p:nvPicPr>
          <p:cNvPr id="11" name="Picture 11" descr="A person that is standing in the snow&#10;&#10;Description generated with high confidence">
            <a:extLst>
              <a:ext uri="{FF2B5EF4-FFF2-40B4-BE49-F238E27FC236}">
                <a16:creationId xmlns:a16="http://schemas.microsoft.com/office/drawing/2014/main" id="{B851C199-73D7-421A-AADA-A0A92F7E72D3}"/>
              </a:ext>
            </a:extLst>
          </p:cNvPr>
          <p:cNvPicPr>
            <a:picLocks noChangeAspect="1"/>
          </p:cNvPicPr>
          <p:nvPr/>
        </p:nvPicPr>
        <p:blipFill>
          <a:blip r:embed="rId6"/>
          <a:stretch>
            <a:fillRect/>
          </a:stretch>
        </p:blipFill>
        <p:spPr>
          <a:xfrm>
            <a:off x="4856111" y="4963721"/>
            <a:ext cx="6458965" cy="1774178"/>
          </a:xfrm>
          <a:prstGeom prst="rect">
            <a:avLst/>
          </a:prstGeom>
        </p:spPr>
      </p:pic>
    </p:spTree>
    <p:extLst>
      <p:ext uri="{BB962C8B-B14F-4D97-AF65-F5344CB8AC3E}">
        <p14:creationId xmlns:p14="http://schemas.microsoft.com/office/powerpoint/2010/main" val="424791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5F33-EFE2-4ED0-9850-6B0D8A7F08E3}"/>
              </a:ext>
            </a:extLst>
          </p:cNvPr>
          <p:cNvSpPr>
            <a:spLocks noGrp="1"/>
          </p:cNvSpPr>
          <p:nvPr>
            <p:ph type="title"/>
          </p:nvPr>
        </p:nvSpPr>
        <p:spPr>
          <a:xfrm>
            <a:off x="1479563" y="-130969"/>
            <a:ext cx="9601200" cy="1143000"/>
          </a:xfrm>
        </p:spPr>
        <p:txBody>
          <a:bodyPr/>
          <a:lstStyle/>
          <a:p>
            <a:r>
              <a:rPr lang="en-US">
                <a:ea typeface="+mj-lt"/>
                <a:cs typeface="+mj-lt"/>
              </a:rPr>
              <a:t>Related work review: State of Art  Methods</a:t>
            </a:r>
          </a:p>
          <a:p>
            <a:endParaRPr lang="en-US"/>
          </a:p>
        </p:txBody>
      </p:sp>
      <p:sp>
        <p:nvSpPr>
          <p:cNvPr id="3" name="Content Placeholder 2">
            <a:extLst>
              <a:ext uri="{FF2B5EF4-FFF2-40B4-BE49-F238E27FC236}">
                <a16:creationId xmlns:a16="http://schemas.microsoft.com/office/drawing/2014/main" id="{FA42E64B-151A-4310-B4F4-F8681E1E295A}"/>
              </a:ext>
            </a:extLst>
          </p:cNvPr>
          <p:cNvSpPr>
            <a:spLocks noGrp="1"/>
          </p:cNvSpPr>
          <p:nvPr>
            <p:ph sz="half" idx="1"/>
          </p:nvPr>
        </p:nvSpPr>
        <p:spPr>
          <a:xfrm>
            <a:off x="342159" y="734096"/>
            <a:ext cx="5825407" cy="5285704"/>
          </a:xfrm>
        </p:spPr>
        <p:txBody>
          <a:bodyPr vert="horz" lIns="91440" tIns="45720" rIns="91440" bIns="45720" rtlCol="0" anchor="t">
            <a:normAutofit/>
          </a:bodyPr>
          <a:lstStyle/>
          <a:p>
            <a:pPr marL="223520" indent="-223520"/>
            <a:r>
              <a:rPr lang="en-US">
                <a:ea typeface="+mn-lt"/>
                <a:cs typeface="+mn-lt"/>
              </a:rPr>
              <a:t>Planning</a:t>
            </a:r>
          </a:p>
          <a:p>
            <a:pPr lvl="1" indent="-223520"/>
            <a:r>
              <a:rPr lang="en-US">
                <a:ea typeface="+mn-lt"/>
                <a:cs typeface="+mn-lt"/>
              </a:rPr>
              <a:t>Map-assisted vs Target-centric Planning</a:t>
            </a:r>
          </a:p>
          <a:p>
            <a:pPr lvl="1" indent="-223520"/>
            <a:r>
              <a:rPr lang="en-US">
                <a:ea typeface="+mn-lt"/>
                <a:cs typeface="+mn-lt"/>
              </a:rPr>
              <a:t>Planning for Position-based Servoing</a:t>
            </a:r>
          </a:p>
          <a:p>
            <a:pPr lvl="1" indent="-223520"/>
            <a:r>
              <a:rPr lang="en-US">
                <a:ea typeface="+mn-lt"/>
                <a:cs typeface="+mn-lt"/>
              </a:rPr>
              <a:t>Planning for Image-based Servoing</a:t>
            </a:r>
          </a:p>
          <a:p>
            <a:pPr marL="279400" lvl="1" indent="0">
              <a:buNone/>
            </a:pPr>
            <a:endParaRPr lang="en-US">
              <a:ea typeface="+mn-lt"/>
              <a:cs typeface="+mn-lt"/>
            </a:endParaRPr>
          </a:p>
          <a:p>
            <a:pPr lvl="1" indent="-223520"/>
            <a:endParaRPr lang="en-US"/>
          </a:p>
          <a:p>
            <a:pPr marL="223520" indent="-223520"/>
            <a:endParaRPr lang="en-US"/>
          </a:p>
        </p:txBody>
      </p:sp>
      <p:sp>
        <p:nvSpPr>
          <p:cNvPr id="4" name="Content Placeholder 3">
            <a:extLst>
              <a:ext uri="{FF2B5EF4-FFF2-40B4-BE49-F238E27FC236}">
                <a16:creationId xmlns:a16="http://schemas.microsoft.com/office/drawing/2014/main" id="{BFED3EB5-E75A-4F53-91E3-A1CDDF3E0337}"/>
              </a:ext>
            </a:extLst>
          </p:cNvPr>
          <p:cNvSpPr>
            <a:spLocks noGrp="1"/>
          </p:cNvSpPr>
          <p:nvPr>
            <p:ph sz="half" idx="2"/>
          </p:nvPr>
        </p:nvSpPr>
        <p:spPr>
          <a:xfrm>
            <a:off x="6475412" y="734097"/>
            <a:ext cx="5592405" cy="5285703"/>
          </a:xfrm>
        </p:spPr>
        <p:txBody>
          <a:bodyPr vert="horz" lIns="91440" tIns="45720" rIns="91440" bIns="45720" rtlCol="0" anchor="t">
            <a:normAutofit/>
          </a:bodyPr>
          <a:lstStyle/>
          <a:p>
            <a:pPr marL="223520" indent="-223520"/>
            <a:r>
              <a:rPr lang="en-US"/>
              <a:t>Interaction</a:t>
            </a:r>
          </a:p>
          <a:p>
            <a:pPr lvl="1" indent="-223520"/>
            <a:r>
              <a:rPr lang="en-US"/>
              <a:t>Explicit Interaction</a:t>
            </a:r>
          </a:p>
          <a:p>
            <a:pPr lvl="1" indent="-223520"/>
            <a:r>
              <a:rPr lang="en-US"/>
              <a:t>Implicit Interaction</a:t>
            </a:r>
          </a:p>
          <a:p>
            <a:pPr marL="741045" lvl="2"/>
            <a:r>
              <a:rPr lang="en-US">
                <a:ea typeface="+mn-lt"/>
                <a:cs typeface="+mn-lt"/>
              </a:rPr>
              <a:t>Spatial conduct</a:t>
            </a:r>
          </a:p>
          <a:p>
            <a:pPr marL="741045" lvl="2"/>
            <a:r>
              <a:rPr lang="en-US">
                <a:ea typeface="+mn-lt"/>
                <a:cs typeface="+mn-lt"/>
              </a:rPr>
              <a:t>Appearance and gaze conduct</a:t>
            </a:r>
          </a:p>
          <a:p>
            <a:pPr marL="741045" lvl="2"/>
            <a:r>
              <a:rPr lang="en-US">
                <a:ea typeface="+mn-lt"/>
                <a:cs typeface="+mn-lt"/>
              </a:rPr>
              <a:t>Motion Conduct</a:t>
            </a:r>
          </a:p>
        </p:txBody>
      </p:sp>
      <p:pic>
        <p:nvPicPr>
          <p:cNvPr id="6" name="Picture 9" descr="A picture containing green, soccer, table, holding&#10;&#10;Description generated with very high confidence">
            <a:extLst>
              <a:ext uri="{FF2B5EF4-FFF2-40B4-BE49-F238E27FC236}">
                <a16:creationId xmlns:a16="http://schemas.microsoft.com/office/drawing/2014/main" id="{4E6FA896-050B-4F64-BC93-CF2F20738F4A}"/>
              </a:ext>
            </a:extLst>
          </p:cNvPr>
          <p:cNvPicPr>
            <a:picLocks noChangeAspect="1"/>
          </p:cNvPicPr>
          <p:nvPr/>
        </p:nvPicPr>
        <p:blipFill>
          <a:blip r:embed="rId3"/>
          <a:stretch>
            <a:fillRect/>
          </a:stretch>
        </p:blipFill>
        <p:spPr>
          <a:xfrm>
            <a:off x="920479" y="2355211"/>
            <a:ext cx="4256184" cy="2066872"/>
          </a:xfrm>
          <a:prstGeom prst="rect">
            <a:avLst/>
          </a:prstGeom>
        </p:spPr>
      </p:pic>
      <p:pic>
        <p:nvPicPr>
          <p:cNvPr id="8" name="Picture 11" descr="A picture containing skiing, colorful, man, young&#10;&#10;Description generated with very high confidence">
            <a:extLst>
              <a:ext uri="{FF2B5EF4-FFF2-40B4-BE49-F238E27FC236}">
                <a16:creationId xmlns:a16="http://schemas.microsoft.com/office/drawing/2014/main" id="{027382C0-B0DA-46D7-A102-F7916DB166C4}"/>
              </a:ext>
            </a:extLst>
          </p:cNvPr>
          <p:cNvPicPr>
            <a:picLocks noChangeAspect="1"/>
          </p:cNvPicPr>
          <p:nvPr/>
        </p:nvPicPr>
        <p:blipFill>
          <a:blip r:embed="rId4"/>
          <a:stretch>
            <a:fillRect/>
          </a:stretch>
        </p:blipFill>
        <p:spPr>
          <a:xfrm>
            <a:off x="914433" y="4520884"/>
            <a:ext cx="4256613" cy="2138909"/>
          </a:xfrm>
          <a:prstGeom prst="rect">
            <a:avLst/>
          </a:prstGeom>
        </p:spPr>
      </p:pic>
      <p:pic>
        <p:nvPicPr>
          <p:cNvPr id="9" name="Picture 9" descr="A person in a swimming pool&#10;&#10;Description generated with high confidence">
            <a:extLst>
              <a:ext uri="{FF2B5EF4-FFF2-40B4-BE49-F238E27FC236}">
                <a16:creationId xmlns:a16="http://schemas.microsoft.com/office/drawing/2014/main" id="{09E931D8-8878-4CDD-968B-346FCF6A7ECF}"/>
              </a:ext>
            </a:extLst>
          </p:cNvPr>
          <p:cNvPicPr>
            <a:picLocks noChangeAspect="1"/>
          </p:cNvPicPr>
          <p:nvPr/>
        </p:nvPicPr>
        <p:blipFill>
          <a:blip r:embed="rId5"/>
          <a:stretch>
            <a:fillRect/>
          </a:stretch>
        </p:blipFill>
        <p:spPr>
          <a:xfrm>
            <a:off x="6559658" y="2992575"/>
            <a:ext cx="5274670" cy="2319377"/>
          </a:xfrm>
          <a:prstGeom prst="rect">
            <a:avLst/>
          </a:prstGeom>
        </p:spPr>
      </p:pic>
    </p:spTree>
    <p:extLst>
      <p:ext uri="{BB962C8B-B14F-4D97-AF65-F5344CB8AC3E}">
        <p14:creationId xmlns:p14="http://schemas.microsoft.com/office/powerpoint/2010/main" val="56381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B581-35AC-4427-AFDF-38D6D2A53F05}"/>
              </a:ext>
            </a:extLst>
          </p:cNvPr>
          <p:cNvSpPr>
            <a:spLocks noGrp="1"/>
          </p:cNvSpPr>
          <p:nvPr>
            <p:ph type="title"/>
          </p:nvPr>
        </p:nvSpPr>
        <p:spPr>
          <a:xfrm>
            <a:off x="836613" y="2590800"/>
            <a:ext cx="3276599" cy="1924050"/>
          </a:xfrm>
        </p:spPr>
        <p:txBody>
          <a:bodyPr anchor="b">
            <a:normAutofit/>
          </a:bodyPr>
          <a:lstStyle/>
          <a:p>
            <a:r>
              <a:rPr lang="en-US">
                <a:ea typeface="+mj-lt"/>
                <a:cs typeface="+mj-lt"/>
              </a:rPr>
              <a:t>Related work review</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170345C9-C554-4332-8F75-B2BC34E5D2E2}"/>
              </a:ext>
            </a:extLst>
          </p:cNvPr>
          <p:cNvPicPr>
            <a:picLocks noChangeAspect="1"/>
          </p:cNvPicPr>
          <p:nvPr/>
        </p:nvPicPr>
        <p:blipFill>
          <a:blip r:embed="rId3"/>
          <a:stretch>
            <a:fillRect/>
          </a:stretch>
        </p:blipFill>
        <p:spPr>
          <a:xfrm>
            <a:off x="4368670" y="1145511"/>
            <a:ext cx="7695803" cy="4333450"/>
          </a:xfrm>
          <a:prstGeom prst="rect">
            <a:avLst/>
          </a:prstGeom>
          <a:noFill/>
        </p:spPr>
      </p:pic>
      <p:sp>
        <p:nvSpPr>
          <p:cNvPr id="3" name="Content Placeholder 2">
            <a:extLst>
              <a:ext uri="{FF2B5EF4-FFF2-40B4-BE49-F238E27FC236}">
                <a16:creationId xmlns:a16="http://schemas.microsoft.com/office/drawing/2014/main" id="{FCBE1705-3EDB-4ED2-A8C4-E68EFB03DCC3}"/>
              </a:ext>
            </a:extLst>
          </p:cNvPr>
          <p:cNvSpPr>
            <a:spLocks noGrp="1"/>
          </p:cNvSpPr>
          <p:nvPr>
            <p:ph type="body" sz="half" idx="2"/>
          </p:nvPr>
        </p:nvSpPr>
        <p:spPr>
          <a:xfrm>
            <a:off x="836613" y="4648200"/>
            <a:ext cx="3276599" cy="1371600"/>
          </a:xfrm>
        </p:spPr>
        <p:txBody>
          <a:bodyPr vert="horz" lIns="91440" tIns="45720" rIns="91440" bIns="45720" rtlCol="0" anchor="t">
            <a:normAutofit/>
          </a:bodyPr>
          <a:lstStyle/>
          <a:p>
            <a:pPr marL="223520" indent="-223520"/>
            <a:r>
              <a:rPr lang="en-US" sz="2000">
                <a:ea typeface="+mn-lt"/>
                <a:cs typeface="+mn-lt"/>
              </a:rPr>
              <a:t>Qualitative Analysis:</a:t>
            </a:r>
            <a:endParaRPr lang="en-US" sz="2000"/>
          </a:p>
        </p:txBody>
      </p:sp>
    </p:spTree>
    <p:extLst>
      <p:ext uri="{BB962C8B-B14F-4D97-AF65-F5344CB8AC3E}">
        <p14:creationId xmlns:p14="http://schemas.microsoft.com/office/powerpoint/2010/main" val="424592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B581-35AC-4427-AFDF-38D6D2A53F05}"/>
              </a:ext>
            </a:extLst>
          </p:cNvPr>
          <p:cNvSpPr>
            <a:spLocks noGrp="1"/>
          </p:cNvSpPr>
          <p:nvPr>
            <p:ph type="title"/>
          </p:nvPr>
        </p:nvSpPr>
        <p:spPr/>
        <p:txBody>
          <a:bodyPr>
            <a:normAutofit/>
          </a:bodyPr>
          <a:lstStyle/>
          <a:p>
            <a:r>
              <a:rPr lang="en-US" sz="3600">
                <a:ea typeface="+mj-lt"/>
                <a:cs typeface="+mj-lt"/>
              </a:rPr>
              <a:t>Prospective Research Directions</a:t>
            </a:r>
            <a:endParaRPr lang="en-US"/>
          </a:p>
        </p:txBody>
      </p:sp>
      <p:sp>
        <p:nvSpPr>
          <p:cNvPr id="3" name="Content Placeholder 2">
            <a:extLst>
              <a:ext uri="{FF2B5EF4-FFF2-40B4-BE49-F238E27FC236}">
                <a16:creationId xmlns:a16="http://schemas.microsoft.com/office/drawing/2014/main" id="{FCBE1705-3EDB-4ED2-A8C4-E68EFB03DCC3}"/>
              </a:ext>
            </a:extLst>
          </p:cNvPr>
          <p:cNvSpPr>
            <a:spLocks noGrp="1"/>
          </p:cNvSpPr>
          <p:nvPr>
            <p:ph sz="half" idx="1"/>
          </p:nvPr>
        </p:nvSpPr>
        <p:spPr/>
        <p:txBody>
          <a:bodyPr vert="horz" lIns="91440" tIns="45720" rIns="91440" bIns="45720" rtlCol="0" anchor="t">
            <a:normAutofit/>
          </a:bodyPr>
          <a:lstStyle/>
          <a:p>
            <a:pPr marL="223520" indent="-223520"/>
            <a:r>
              <a:rPr lang="en-US">
                <a:ea typeface="+mn-lt"/>
                <a:cs typeface="+mn-lt"/>
              </a:rPr>
              <a:t>Tracking a team of independently moving objects.</a:t>
            </a:r>
          </a:p>
          <a:p>
            <a:pPr marL="223520" indent="-223520"/>
            <a:r>
              <a:rPr lang="en-US">
                <a:ea typeface="+mn-lt"/>
                <a:cs typeface="+mn-lt"/>
              </a:rPr>
              <a:t>following a group of people by a team of autonomous robots.</a:t>
            </a:r>
          </a:p>
          <a:p>
            <a:pPr marL="223520" indent="-223520"/>
            <a:r>
              <a:rPr lang="en-US"/>
              <a:t>Robots following or leading or walking side by side?</a:t>
            </a:r>
          </a:p>
          <a:p>
            <a:pPr marL="223520" indent="-223520"/>
            <a:r>
              <a:rPr lang="en-US">
                <a:ea typeface="+mn-lt"/>
                <a:cs typeface="+mn-lt"/>
              </a:rPr>
              <a:t>Learning to Follow from Demonstration.</a:t>
            </a:r>
          </a:p>
          <a:p>
            <a:pPr marL="223520" indent="-223520"/>
            <a:r>
              <a:rPr lang="en-US">
                <a:ea typeface="+mn-lt"/>
                <a:cs typeface="+mn-lt"/>
              </a:rPr>
              <a:t>Human-Robot Communication. </a:t>
            </a:r>
          </a:p>
          <a:p>
            <a:pPr marL="223520" indent="-223520"/>
            <a:endParaRPr lang="en-US"/>
          </a:p>
          <a:p>
            <a:pPr marL="223520" indent="-223520"/>
            <a:endParaRPr lang="en-US"/>
          </a:p>
        </p:txBody>
      </p:sp>
      <p:sp>
        <p:nvSpPr>
          <p:cNvPr id="4" name="Content Placeholder 3">
            <a:extLst>
              <a:ext uri="{FF2B5EF4-FFF2-40B4-BE49-F238E27FC236}">
                <a16:creationId xmlns:a16="http://schemas.microsoft.com/office/drawing/2014/main" id="{4F98F9E8-F0B6-447C-854D-43106A9309DE}"/>
              </a:ext>
            </a:extLst>
          </p:cNvPr>
          <p:cNvSpPr>
            <a:spLocks noGrp="1"/>
          </p:cNvSpPr>
          <p:nvPr>
            <p:ph sz="half" idx="2"/>
          </p:nvPr>
        </p:nvSpPr>
        <p:spPr/>
        <p:txBody>
          <a:bodyPr vert="horz" lIns="91440" tIns="45720" rIns="91440" bIns="45720" rtlCol="0" anchor="t">
            <a:normAutofit/>
          </a:bodyPr>
          <a:lstStyle/>
          <a:p>
            <a:pPr marL="223520" indent="-223520"/>
            <a:r>
              <a:rPr lang="en-US">
                <a:ea typeface="+mn-lt"/>
                <a:cs typeface="+mn-lt"/>
              </a:rPr>
              <a:t>Enabling Social and Spatial Awareness</a:t>
            </a:r>
          </a:p>
          <a:p>
            <a:pPr marL="223520" indent="-223520"/>
            <a:r>
              <a:rPr lang="en-US">
                <a:ea typeface="+mn-lt"/>
                <a:cs typeface="+mn-lt"/>
              </a:rPr>
              <a:t>Long-term Interaction and Support</a:t>
            </a:r>
          </a:p>
          <a:p>
            <a:pPr marL="223520" indent="-223520"/>
            <a:r>
              <a:rPr lang="en-US">
                <a:ea typeface="+mn-lt"/>
                <a:cs typeface="+mn-lt"/>
              </a:rPr>
              <a:t>Specific Person-Following.</a:t>
            </a:r>
          </a:p>
          <a:p>
            <a:pPr marL="223520" indent="-223520"/>
            <a:r>
              <a:rPr lang="en-US">
                <a:ea typeface="+mn-lt"/>
                <a:cs typeface="+mn-lt"/>
              </a:rPr>
              <a:t>Surveillance and Rescue Support</a:t>
            </a:r>
          </a:p>
          <a:p>
            <a:pPr marL="223520" indent="-223520"/>
            <a:r>
              <a:rPr lang="en-US">
                <a:ea typeface="+mn-lt"/>
                <a:cs typeface="+mn-lt"/>
              </a:rPr>
              <a:t>Addressing Privacy and Safety Concerns</a:t>
            </a:r>
            <a:endParaRPr lang="en-US"/>
          </a:p>
        </p:txBody>
      </p:sp>
    </p:spTree>
    <p:extLst>
      <p:ext uri="{BB962C8B-B14F-4D97-AF65-F5344CB8AC3E}">
        <p14:creationId xmlns:p14="http://schemas.microsoft.com/office/powerpoint/2010/main" val="273456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CB86-39C9-4891-B9D8-CDCF474AA16A}"/>
              </a:ext>
            </a:extLst>
          </p:cNvPr>
          <p:cNvSpPr>
            <a:spLocks noGrp="1"/>
          </p:cNvSpPr>
          <p:nvPr>
            <p:ph type="title"/>
          </p:nvPr>
        </p:nvSpPr>
        <p:spPr>
          <a:xfrm>
            <a:off x="836613" y="2590800"/>
            <a:ext cx="3276599" cy="1924050"/>
          </a:xfrm>
        </p:spPr>
        <p:txBody>
          <a:bodyPr anchor="b">
            <a:normAutofit/>
          </a:bodyPr>
          <a:lstStyle/>
          <a:p>
            <a:r>
              <a:rPr lang="en-US"/>
              <a:t>Requirements for a global and a local planner</a:t>
            </a:r>
          </a:p>
        </p:txBody>
      </p:sp>
      <p:sp>
        <p:nvSpPr>
          <p:cNvPr id="8" name="Content Placeholder 2">
            <a:extLst>
              <a:ext uri="{FF2B5EF4-FFF2-40B4-BE49-F238E27FC236}">
                <a16:creationId xmlns:a16="http://schemas.microsoft.com/office/drawing/2014/main" id="{FADEFFE1-29D8-4370-AA1C-051FB712C291}"/>
              </a:ext>
            </a:extLst>
          </p:cNvPr>
          <p:cNvSpPr>
            <a:spLocks noGrp="1"/>
          </p:cNvSpPr>
          <p:nvPr>
            <p:ph idx="1"/>
          </p:nvPr>
        </p:nvSpPr>
        <p:spPr>
          <a:xfrm>
            <a:off x="5180012" y="838200"/>
            <a:ext cx="6172201" cy="5181600"/>
          </a:xfrm>
        </p:spPr>
        <p:txBody>
          <a:bodyPr vert="horz" lIns="91440" tIns="45720" rIns="91440" bIns="45720" rtlCol="0" anchor="t">
            <a:normAutofit/>
          </a:bodyPr>
          <a:lstStyle/>
          <a:p>
            <a:pPr marL="223520" indent="-223520"/>
            <a:r>
              <a:rPr lang="en-US" b="1">
                <a:ea typeface="+mn-lt"/>
                <a:cs typeface="+mn-lt"/>
              </a:rPr>
              <a:t>Requirements from the global planner</a:t>
            </a:r>
            <a:endParaRPr lang="en-US"/>
          </a:p>
          <a:p>
            <a:pPr marL="223520" indent="-223520"/>
            <a:r>
              <a:rPr lang="en-US">
                <a:ea typeface="+mn-lt"/>
                <a:cs typeface="+mn-lt"/>
              </a:rPr>
              <a:t>Given the discretized map of workspace as input, should give a path quickly.</a:t>
            </a:r>
            <a:endParaRPr lang="en-US"/>
          </a:p>
          <a:p>
            <a:pPr marL="223520" indent="-223520"/>
            <a:r>
              <a:rPr lang="en-US">
                <a:ea typeface="+mn-lt"/>
                <a:cs typeface="+mn-lt"/>
              </a:rPr>
              <a:t>The path should be optimal.</a:t>
            </a:r>
            <a:endParaRPr lang="en-US"/>
          </a:p>
          <a:p>
            <a:pPr marL="223520" indent="-223520"/>
            <a:r>
              <a:rPr lang="en-US">
                <a:ea typeface="+mn-lt"/>
                <a:cs typeface="+mn-lt"/>
              </a:rPr>
              <a:t>Not much computation.</a:t>
            </a:r>
            <a:endParaRPr lang="en-US"/>
          </a:p>
          <a:p>
            <a:pPr marL="223520" indent="-223520"/>
            <a:r>
              <a:rPr lang="en-US" b="1">
                <a:ea typeface="+mn-lt"/>
                <a:cs typeface="+mn-lt"/>
              </a:rPr>
              <a:t>Requirements from the local planner</a:t>
            </a:r>
            <a:endParaRPr lang="en-US"/>
          </a:p>
          <a:p>
            <a:pPr marL="223520" indent="-223520"/>
            <a:r>
              <a:rPr lang="en-US">
                <a:ea typeface="+mn-lt"/>
                <a:cs typeface="+mn-lt"/>
              </a:rPr>
              <a:t>Should be quick.</a:t>
            </a:r>
            <a:endParaRPr lang="en-US"/>
          </a:p>
          <a:p>
            <a:pPr marL="223520" indent="-223520"/>
            <a:r>
              <a:rPr lang="en-US">
                <a:ea typeface="+mn-lt"/>
                <a:cs typeface="+mn-lt"/>
              </a:rPr>
              <a:t>No need for an optimal path.</a:t>
            </a:r>
            <a:endParaRPr lang="en-US"/>
          </a:p>
          <a:p>
            <a:pPr marL="223520" indent="-223520"/>
            <a:r>
              <a:rPr lang="en-US">
                <a:ea typeface="+mn-lt"/>
                <a:cs typeface="+mn-lt"/>
              </a:rPr>
              <a:t>Should be at some clearance from the obstacle to avoid collision.</a:t>
            </a:r>
            <a:endParaRPr lang="en-US"/>
          </a:p>
          <a:p>
            <a:pPr marL="223520" indent="-223520"/>
            <a:endParaRPr lang="en-US"/>
          </a:p>
        </p:txBody>
      </p:sp>
      <p:sp>
        <p:nvSpPr>
          <p:cNvPr id="10" name="Text Placeholder 3">
            <a:extLst>
              <a:ext uri="{FF2B5EF4-FFF2-40B4-BE49-F238E27FC236}">
                <a16:creationId xmlns:a16="http://schemas.microsoft.com/office/drawing/2014/main" id="{5C484089-5AF5-4709-A398-FFD26E648D2F}"/>
              </a:ext>
            </a:extLst>
          </p:cNvPr>
          <p:cNvSpPr>
            <a:spLocks noGrp="1"/>
          </p:cNvSpPr>
          <p:nvPr>
            <p:ph type="body" sz="half" idx="2"/>
          </p:nvPr>
        </p:nvSpPr>
        <p:spPr>
          <a:xfrm>
            <a:off x="836613" y="4648200"/>
            <a:ext cx="3276599" cy="1371600"/>
          </a:xfrm>
        </p:spPr>
        <p:txBody>
          <a:bodyPr vert="horz" lIns="91440" tIns="45720" rIns="91440" bIns="45720" rtlCol="0" anchor="t">
            <a:normAutofit/>
          </a:bodyPr>
          <a:lstStyle/>
          <a:p>
            <a:r>
              <a:rPr lang="en-US" sz="2000"/>
              <a:t>Why are A* and RRT* used as global and Local planners</a:t>
            </a:r>
            <a:endParaRPr lang="en-US"/>
          </a:p>
        </p:txBody>
      </p:sp>
    </p:spTree>
    <p:extLst>
      <p:ext uri="{BB962C8B-B14F-4D97-AF65-F5344CB8AC3E}">
        <p14:creationId xmlns:p14="http://schemas.microsoft.com/office/powerpoint/2010/main" val="248012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E3E6-844C-4466-A90C-6CD314AA87C2}"/>
              </a:ext>
            </a:extLst>
          </p:cNvPr>
          <p:cNvSpPr>
            <a:spLocks noGrp="1"/>
          </p:cNvSpPr>
          <p:nvPr>
            <p:ph type="title"/>
          </p:nvPr>
        </p:nvSpPr>
        <p:spPr/>
        <p:txBody>
          <a:bodyPr>
            <a:normAutofit/>
          </a:bodyPr>
          <a:lstStyle/>
          <a:p>
            <a:r>
              <a:rPr lang="en-US" sz="3600"/>
              <a:t> Assumptions </a:t>
            </a:r>
          </a:p>
        </p:txBody>
      </p:sp>
      <p:sp>
        <p:nvSpPr>
          <p:cNvPr id="3" name="Content Placeholder 2">
            <a:extLst>
              <a:ext uri="{FF2B5EF4-FFF2-40B4-BE49-F238E27FC236}">
                <a16:creationId xmlns:a16="http://schemas.microsoft.com/office/drawing/2014/main" id="{8B273105-7F30-49E6-8FA6-65FE882FEC2A}"/>
              </a:ext>
            </a:extLst>
          </p:cNvPr>
          <p:cNvSpPr>
            <a:spLocks noGrp="1"/>
          </p:cNvSpPr>
          <p:nvPr>
            <p:ph idx="1"/>
          </p:nvPr>
        </p:nvSpPr>
        <p:spPr/>
        <p:txBody>
          <a:bodyPr vert="horz" lIns="91440" tIns="45720" rIns="91440" bIns="45720" rtlCol="0" anchor="t">
            <a:normAutofit/>
          </a:bodyPr>
          <a:lstStyle/>
          <a:p>
            <a:pPr marL="342900" indent="-342900"/>
            <a:r>
              <a:rPr lang="en-US" sz="2400">
                <a:ea typeface="+mn-lt"/>
                <a:cs typeface="+mn-lt"/>
              </a:rPr>
              <a:t>A discretized map of the space is already obtained.</a:t>
            </a:r>
            <a:endParaRPr lang="en-US" sz="2400"/>
          </a:p>
          <a:p>
            <a:pPr marL="223520" indent="-223520">
              <a:lnSpc>
                <a:spcPct val="150000"/>
              </a:lnSpc>
            </a:pPr>
            <a:r>
              <a:rPr lang="en-US" sz="2400">
                <a:ea typeface="+mn-lt"/>
                <a:cs typeface="+mn-lt"/>
              </a:rPr>
              <a:t>We assume that the speed of the obstacle is less than the computation speed of RRT*</a:t>
            </a:r>
            <a:endParaRPr lang="en-US"/>
          </a:p>
          <a:p>
            <a:pPr marL="223520" indent="-223520">
              <a:lnSpc>
                <a:spcPct val="150000"/>
              </a:lnSpc>
            </a:pPr>
            <a:r>
              <a:rPr lang="en-US" sz="2400">
                <a:ea typeface="+mn-lt"/>
                <a:cs typeface="+mn-lt"/>
              </a:rPr>
              <a:t>The global path is calculated using A* this being the optimal path would be followed by the robot after avoiding the obstacle.</a:t>
            </a:r>
            <a:endParaRPr lang="en-US" sz="2400"/>
          </a:p>
          <a:p>
            <a:pPr marL="223520" indent="-223520"/>
            <a:endParaRPr lang="en-US" sz="2800"/>
          </a:p>
          <a:p>
            <a:pPr marL="223520" indent="-223520"/>
            <a:endParaRPr lang="en-US" sz="2800"/>
          </a:p>
          <a:p>
            <a:pPr marL="223520" indent="-223520"/>
            <a:endParaRPr lang="en-US" sz="2800"/>
          </a:p>
        </p:txBody>
      </p:sp>
      <p:sp>
        <p:nvSpPr>
          <p:cNvPr id="4" name="Text Placeholder 3">
            <a:extLst>
              <a:ext uri="{FF2B5EF4-FFF2-40B4-BE49-F238E27FC236}">
                <a16:creationId xmlns:a16="http://schemas.microsoft.com/office/drawing/2014/main" id="{E4E6450B-A07E-4614-A89A-879BDBFF1A1B}"/>
              </a:ext>
            </a:extLst>
          </p:cNvPr>
          <p:cNvSpPr>
            <a:spLocks noGrp="1"/>
          </p:cNvSpPr>
          <p:nvPr>
            <p:ph type="body" sz="half" idx="2"/>
          </p:nvPr>
        </p:nvSpPr>
        <p:spPr/>
        <p:txBody>
          <a:bodyPr vert="horz" lIns="91440" tIns="45720" rIns="91440" bIns="45720" rtlCol="0" anchor="t">
            <a:normAutofit/>
          </a:bodyPr>
          <a:lstStyle/>
          <a:p>
            <a:r>
              <a:rPr lang="en-US" sz="2000"/>
              <a:t>That have been made for the project</a:t>
            </a:r>
            <a:endParaRPr lang="en-US"/>
          </a:p>
        </p:txBody>
      </p:sp>
    </p:spTree>
    <p:extLst>
      <p:ext uri="{BB962C8B-B14F-4D97-AF65-F5344CB8AC3E}">
        <p14:creationId xmlns:p14="http://schemas.microsoft.com/office/powerpoint/2010/main" val="100314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C85D-6F7C-4824-9A0E-B27A3E81949A}"/>
              </a:ext>
            </a:extLst>
          </p:cNvPr>
          <p:cNvSpPr>
            <a:spLocks noGrp="1"/>
          </p:cNvSpPr>
          <p:nvPr>
            <p:ph type="title"/>
          </p:nvPr>
        </p:nvSpPr>
        <p:spPr>
          <a:xfrm>
            <a:off x="990591" y="418382"/>
            <a:ext cx="10133023" cy="682925"/>
          </a:xfrm>
        </p:spPr>
        <p:txBody>
          <a:bodyPr anchor="b">
            <a:normAutofit/>
          </a:bodyPr>
          <a:lstStyle/>
          <a:p>
            <a:r>
              <a:rPr lang="en-US"/>
              <a:t> Approach</a:t>
            </a:r>
          </a:p>
        </p:txBody>
      </p:sp>
      <p:graphicFrame>
        <p:nvGraphicFramePr>
          <p:cNvPr id="20" name="Diagram 20">
            <a:extLst>
              <a:ext uri="{FF2B5EF4-FFF2-40B4-BE49-F238E27FC236}">
                <a16:creationId xmlns:a16="http://schemas.microsoft.com/office/drawing/2014/main" id="{A1A89325-BE40-464D-A622-D4AB505F3FEE}"/>
              </a:ext>
            </a:extLst>
          </p:cNvPr>
          <p:cNvGraphicFramePr>
            <a:graphicFrameLocks noGrp="1"/>
          </p:cNvGraphicFramePr>
          <p:nvPr>
            <p:ph idx="4294967295"/>
            <p:extLst>
              <p:ext uri="{D42A27DB-BD31-4B8C-83A1-F6EECF244321}">
                <p14:modId xmlns:p14="http://schemas.microsoft.com/office/powerpoint/2010/main" val="4016056314"/>
              </p:ext>
            </p:extLst>
          </p:nvPr>
        </p:nvGraphicFramePr>
        <p:xfrm>
          <a:off x="985579" y="1367904"/>
          <a:ext cx="11031334" cy="1845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02" name="Picture 2102" descr="A close up of a logo&#10;&#10;Description generated with very high confidence">
            <a:extLst>
              <a:ext uri="{FF2B5EF4-FFF2-40B4-BE49-F238E27FC236}">
                <a16:creationId xmlns:a16="http://schemas.microsoft.com/office/drawing/2014/main" id="{34DDB29A-E41C-4B3A-A1CA-09E3B319616C}"/>
              </a:ext>
            </a:extLst>
          </p:cNvPr>
          <p:cNvPicPr>
            <a:picLocks noChangeAspect="1"/>
          </p:cNvPicPr>
          <p:nvPr/>
        </p:nvPicPr>
        <p:blipFill>
          <a:blip r:embed="rId8"/>
          <a:stretch>
            <a:fillRect/>
          </a:stretch>
        </p:blipFill>
        <p:spPr>
          <a:xfrm>
            <a:off x="897405" y="3215322"/>
            <a:ext cx="2325653" cy="2838091"/>
          </a:xfrm>
          <a:prstGeom prst="rect">
            <a:avLst/>
          </a:prstGeom>
        </p:spPr>
      </p:pic>
      <p:pic>
        <p:nvPicPr>
          <p:cNvPr id="2114" name="Picture 2114" descr="A close up of a map&#10;&#10;Description generated with very high confidence">
            <a:extLst>
              <a:ext uri="{FF2B5EF4-FFF2-40B4-BE49-F238E27FC236}">
                <a16:creationId xmlns:a16="http://schemas.microsoft.com/office/drawing/2014/main" id="{CACBDEDD-DA09-4928-B32F-BCADAB76254C}"/>
              </a:ext>
            </a:extLst>
          </p:cNvPr>
          <p:cNvPicPr>
            <a:picLocks noChangeAspect="1"/>
          </p:cNvPicPr>
          <p:nvPr/>
        </p:nvPicPr>
        <p:blipFill>
          <a:blip r:embed="rId9"/>
          <a:stretch>
            <a:fillRect/>
          </a:stretch>
        </p:blipFill>
        <p:spPr>
          <a:xfrm>
            <a:off x="3098568" y="3219625"/>
            <a:ext cx="2268157" cy="2828718"/>
          </a:xfrm>
          <a:prstGeom prst="rect">
            <a:avLst/>
          </a:prstGeom>
        </p:spPr>
      </p:pic>
      <p:pic>
        <p:nvPicPr>
          <p:cNvPr id="2172" name="Picture 2172" descr="A close up of a map&#10;&#10;Description generated with very high confidence">
            <a:extLst>
              <a:ext uri="{FF2B5EF4-FFF2-40B4-BE49-F238E27FC236}">
                <a16:creationId xmlns:a16="http://schemas.microsoft.com/office/drawing/2014/main" id="{BD5AB8A5-F424-4CCF-97E4-A0514FDE26DC}"/>
              </a:ext>
            </a:extLst>
          </p:cNvPr>
          <p:cNvPicPr>
            <a:picLocks noChangeAspect="1"/>
          </p:cNvPicPr>
          <p:nvPr/>
        </p:nvPicPr>
        <p:blipFill>
          <a:blip r:embed="rId10"/>
          <a:stretch>
            <a:fillRect/>
          </a:stretch>
        </p:blipFill>
        <p:spPr>
          <a:xfrm>
            <a:off x="5259370" y="3214860"/>
            <a:ext cx="2325650" cy="2838628"/>
          </a:xfrm>
          <a:prstGeom prst="rect">
            <a:avLst/>
          </a:prstGeom>
        </p:spPr>
      </p:pic>
      <p:pic>
        <p:nvPicPr>
          <p:cNvPr id="2174" name="Picture 2174" descr="A close up of a map&#10;&#10;Description generated with very high confidence">
            <a:extLst>
              <a:ext uri="{FF2B5EF4-FFF2-40B4-BE49-F238E27FC236}">
                <a16:creationId xmlns:a16="http://schemas.microsoft.com/office/drawing/2014/main" id="{52A14EBA-F74D-4B9B-BA39-069FB460891F}"/>
              </a:ext>
            </a:extLst>
          </p:cNvPr>
          <p:cNvPicPr>
            <a:picLocks noChangeAspect="1"/>
          </p:cNvPicPr>
          <p:nvPr/>
        </p:nvPicPr>
        <p:blipFill>
          <a:blip r:embed="rId11"/>
          <a:stretch>
            <a:fillRect/>
          </a:stretch>
        </p:blipFill>
        <p:spPr>
          <a:xfrm>
            <a:off x="7476905" y="3222564"/>
            <a:ext cx="2325652" cy="2837409"/>
          </a:xfrm>
          <a:prstGeom prst="rect">
            <a:avLst/>
          </a:prstGeom>
        </p:spPr>
      </p:pic>
      <p:pic>
        <p:nvPicPr>
          <p:cNvPr id="2176" name="Picture 2176" descr="A close up of a map&#10;&#10;Description generated with very high confidence">
            <a:extLst>
              <a:ext uri="{FF2B5EF4-FFF2-40B4-BE49-F238E27FC236}">
                <a16:creationId xmlns:a16="http://schemas.microsoft.com/office/drawing/2014/main" id="{54A7A660-E283-4637-A78C-AA22CBBDF1CB}"/>
              </a:ext>
            </a:extLst>
          </p:cNvPr>
          <p:cNvPicPr>
            <a:picLocks noChangeAspect="1"/>
          </p:cNvPicPr>
          <p:nvPr/>
        </p:nvPicPr>
        <p:blipFill>
          <a:blip r:embed="rId12"/>
          <a:stretch>
            <a:fillRect/>
          </a:stretch>
        </p:blipFill>
        <p:spPr>
          <a:xfrm>
            <a:off x="9690061" y="3229234"/>
            <a:ext cx="2325651" cy="2838253"/>
          </a:xfrm>
          <a:prstGeom prst="rect">
            <a:avLst/>
          </a:prstGeom>
        </p:spPr>
      </p:pic>
    </p:spTree>
    <p:extLst>
      <p:ext uri="{BB962C8B-B14F-4D97-AF65-F5344CB8AC3E}">
        <p14:creationId xmlns:p14="http://schemas.microsoft.com/office/powerpoint/2010/main" val="181129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D83E-E19D-4E3F-8A35-30C9A5D3AD53}"/>
              </a:ext>
            </a:extLst>
          </p:cNvPr>
          <p:cNvSpPr>
            <a:spLocks noGrp="1"/>
          </p:cNvSpPr>
          <p:nvPr>
            <p:ph type="title"/>
          </p:nvPr>
        </p:nvSpPr>
        <p:spPr/>
        <p:txBody>
          <a:bodyPr anchor="b">
            <a:normAutofit/>
          </a:bodyPr>
          <a:lstStyle/>
          <a:p>
            <a:r>
              <a:rPr lang="en-US"/>
              <a:t>Experiment:</a:t>
            </a:r>
          </a:p>
        </p:txBody>
      </p:sp>
      <p:graphicFrame>
        <p:nvGraphicFramePr>
          <p:cNvPr id="5" name="Diagram 5">
            <a:extLst>
              <a:ext uri="{FF2B5EF4-FFF2-40B4-BE49-F238E27FC236}">
                <a16:creationId xmlns:a16="http://schemas.microsoft.com/office/drawing/2014/main" id="{D1D17AFA-EF6D-4911-A043-44AC2473510F}"/>
              </a:ext>
            </a:extLst>
          </p:cNvPr>
          <p:cNvGraphicFramePr>
            <a:graphicFrameLocks noGrp="1"/>
          </p:cNvGraphicFramePr>
          <p:nvPr>
            <p:ph idx="1"/>
            <p:extLst>
              <p:ext uri="{D42A27DB-BD31-4B8C-83A1-F6EECF244321}">
                <p14:modId xmlns:p14="http://schemas.microsoft.com/office/powerpoint/2010/main" val="2719397640"/>
              </p:ext>
            </p:extLst>
          </p:nvPr>
        </p:nvGraphicFramePr>
        <p:xfrm>
          <a:off x="4723103" y="367079"/>
          <a:ext cx="6775891" cy="6303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 Placeholder 3">
            <a:extLst>
              <a:ext uri="{FF2B5EF4-FFF2-40B4-BE49-F238E27FC236}">
                <a16:creationId xmlns:a16="http://schemas.microsoft.com/office/drawing/2014/main" id="{150D4E2D-3320-4CDC-9540-834D9160D8CA}"/>
              </a:ext>
            </a:extLst>
          </p:cNvPr>
          <p:cNvSpPr>
            <a:spLocks noGrp="1"/>
          </p:cNvSpPr>
          <p:nvPr>
            <p:ph type="body" sz="half" idx="2"/>
          </p:nvPr>
        </p:nvSpPr>
        <p:spPr/>
        <p:txBody>
          <a:bodyPr vert="horz" lIns="91440" tIns="45720" rIns="91440" bIns="45720" rtlCol="0" anchor="t">
            <a:normAutofit/>
          </a:bodyPr>
          <a:lstStyle/>
          <a:p>
            <a:r>
              <a:rPr lang="en-US" sz="2000"/>
              <a:t>Building a ROS Navigation stack</a:t>
            </a:r>
          </a:p>
        </p:txBody>
      </p:sp>
    </p:spTree>
    <p:extLst>
      <p:ext uri="{BB962C8B-B14F-4D97-AF65-F5344CB8AC3E}">
        <p14:creationId xmlns:p14="http://schemas.microsoft.com/office/powerpoint/2010/main" val="241840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8833-CF40-40BB-AE21-11EFB9B1EC56}"/>
              </a:ext>
            </a:extLst>
          </p:cNvPr>
          <p:cNvSpPr>
            <a:spLocks noGrp="1"/>
          </p:cNvSpPr>
          <p:nvPr>
            <p:ph type="title"/>
          </p:nvPr>
        </p:nvSpPr>
        <p:spPr>
          <a:xfrm>
            <a:off x="799565" y="-208121"/>
            <a:ext cx="3276599" cy="802616"/>
          </a:xfrm>
        </p:spPr>
        <p:txBody>
          <a:bodyPr/>
          <a:lstStyle/>
          <a:p>
            <a:r>
              <a:rPr lang="en-US"/>
              <a:t> Result:</a:t>
            </a:r>
          </a:p>
        </p:txBody>
      </p:sp>
      <p:pic>
        <p:nvPicPr>
          <p:cNvPr id="5" name="Astar">
            <a:hlinkClick r:id="" action="ppaction://media"/>
            <a:extLst>
              <a:ext uri="{FF2B5EF4-FFF2-40B4-BE49-F238E27FC236}">
                <a16:creationId xmlns:a16="http://schemas.microsoft.com/office/drawing/2014/main" id="{AECF7F88-D130-4385-9074-8410942E78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25251" y="559698"/>
            <a:ext cx="4815574" cy="5738604"/>
          </a:xfrm>
        </p:spPr>
      </p:pic>
      <p:sp>
        <p:nvSpPr>
          <p:cNvPr id="4" name="Text Placeholder 3">
            <a:extLst>
              <a:ext uri="{FF2B5EF4-FFF2-40B4-BE49-F238E27FC236}">
                <a16:creationId xmlns:a16="http://schemas.microsoft.com/office/drawing/2014/main" id="{8E788B70-99E7-482A-A20B-95C4A25B5813}"/>
              </a:ext>
            </a:extLst>
          </p:cNvPr>
          <p:cNvSpPr>
            <a:spLocks noGrp="1"/>
          </p:cNvSpPr>
          <p:nvPr>
            <p:ph type="body" sz="half" idx="2"/>
          </p:nvPr>
        </p:nvSpPr>
        <p:spPr>
          <a:xfrm>
            <a:off x="132700" y="808281"/>
            <a:ext cx="3980512" cy="5775889"/>
          </a:xfrm>
        </p:spPr>
        <p:txBody>
          <a:bodyPr vert="horz" lIns="91440" tIns="45720" rIns="91440" bIns="45720" rtlCol="0" anchor="t">
            <a:normAutofit/>
          </a:bodyPr>
          <a:lstStyle/>
          <a:p>
            <a:r>
              <a:rPr lang="en-US" sz="2000">
                <a:ea typeface="+mn-lt"/>
                <a:cs typeface="+mn-lt"/>
              </a:rPr>
              <a:t>The A* Algorithm in Action!</a:t>
            </a:r>
          </a:p>
          <a:p>
            <a:endParaRPr lang="en-US" sz="2000">
              <a:ea typeface="+mn-lt"/>
              <a:cs typeface="+mn-lt"/>
            </a:endParaRPr>
          </a:p>
          <a:p>
            <a:pPr marL="342900" indent="-342900">
              <a:buFont typeface="Arial" panose="020B0604020202020204" pitchFamily="34" charset="0"/>
              <a:buChar char="•"/>
            </a:pPr>
            <a:r>
              <a:rPr lang="en-US" sz="2000">
                <a:ea typeface="+mn-lt"/>
                <a:cs typeface="+mn-lt"/>
              </a:rPr>
              <a:t>Creates a grid based discretization of the world.</a:t>
            </a:r>
          </a:p>
          <a:p>
            <a:pPr marL="342900" indent="-342900">
              <a:buFont typeface="Arial" panose="020B0604020202020204" pitchFamily="34" charset="0"/>
              <a:buChar char="•"/>
            </a:pPr>
            <a:r>
              <a:rPr lang="en-US" sz="2000">
                <a:ea typeface="+mn-lt"/>
                <a:cs typeface="+mn-lt"/>
              </a:rPr>
              <a:t>Once initialized, it gets the current position and starts calculating neighbors</a:t>
            </a:r>
          </a:p>
          <a:p>
            <a:pPr marL="342900" indent="-342900">
              <a:buChar char="•"/>
            </a:pPr>
            <a:r>
              <a:rPr lang="en-US" sz="2000"/>
              <a:t>Checks whether the neighbors lie in obstacle region based on occupancy grid map or have been checked before</a:t>
            </a:r>
          </a:p>
          <a:p>
            <a:pPr marL="342900" indent="-342900">
              <a:buChar char="•"/>
            </a:pPr>
            <a:r>
              <a:rPr lang="en-US" sz="2000"/>
              <a:t>Valid neighbors are added to list </a:t>
            </a:r>
          </a:p>
          <a:p>
            <a:pPr marL="342900" indent="-342900">
              <a:buChar char="•"/>
            </a:pPr>
            <a:r>
              <a:rPr lang="en-US" sz="2000"/>
              <a:t>All valid nodes are checked and then the optimal path is calculated</a:t>
            </a:r>
          </a:p>
          <a:p>
            <a:endParaRPr lang="en-US" sz="2000"/>
          </a:p>
          <a:p>
            <a:pPr marL="342900" indent="-342900">
              <a:buChar char="•"/>
            </a:pPr>
            <a:endParaRPr lang="en-US" sz="2000"/>
          </a:p>
          <a:p>
            <a:endParaRPr lang="en-US" sz="2000"/>
          </a:p>
          <a:p>
            <a:endParaRPr lang="en-US"/>
          </a:p>
        </p:txBody>
      </p:sp>
    </p:spTree>
    <p:extLst>
      <p:ext uri="{BB962C8B-B14F-4D97-AF65-F5344CB8AC3E}">
        <p14:creationId xmlns:p14="http://schemas.microsoft.com/office/powerpoint/2010/main" val="228850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DD6A-7B76-4E44-933A-942AAF12E1D8}"/>
              </a:ext>
            </a:extLst>
          </p:cNvPr>
          <p:cNvSpPr>
            <a:spLocks noGrp="1"/>
          </p:cNvSpPr>
          <p:nvPr>
            <p:ph type="title"/>
          </p:nvPr>
        </p:nvSpPr>
        <p:spPr>
          <a:xfrm>
            <a:off x="836613" y="2590800"/>
            <a:ext cx="3276599" cy="1924050"/>
          </a:xfrm>
        </p:spPr>
        <p:txBody>
          <a:bodyPr anchor="b">
            <a:normAutofit/>
          </a:bodyPr>
          <a:lstStyle/>
          <a:p>
            <a:r>
              <a:rPr lang="en-US"/>
              <a:t>Objectives</a:t>
            </a:r>
          </a:p>
        </p:txBody>
      </p:sp>
      <p:sp>
        <p:nvSpPr>
          <p:cNvPr id="3" name="Content Placeholder 2">
            <a:extLst>
              <a:ext uri="{FF2B5EF4-FFF2-40B4-BE49-F238E27FC236}">
                <a16:creationId xmlns:a16="http://schemas.microsoft.com/office/drawing/2014/main" id="{EAFEE2CD-9C7F-47D6-AD12-9AB674E91F6A}"/>
              </a:ext>
            </a:extLst>
          </p:cNvPr>
          <p:cNvSpPr>
            <a:spLocks noGrp="1"/>
          </p:cNvSpPr>
          <p:nvPr>
            <p:ph idx="1"/>
          </p:nvPr>
        </p:nvSpPr>
        <p:spPr>
          <a:xfrm>
            <a:off x="5180012" y="838200"/>
            <a:ext cx="6172201" cy="5181600"/>
          </a:xfrm>
        </p:spPr>
        <p:txBody>
          <a:bodyPr vert="horz" lIns="91440" tIns="45720" rIns="91440" bIns="45720" rtlCol="0">
            <a:normAutofit/>
          </a:bodyPr>
          <a:lstStyle/>
          <a:p>
            <a:pPr marL="223520" indent="-223520"/>
            <a:r>
              <a:rPr lang="en-US"/>
              <a:t>Find a path in a dynamic environment with fusion of local planning algorithm as RRT* and global planning algorithm as A*.</a:t>
            </a:r>
          </a:p>
          <a:p>
            <a:pPr marL="223520" indent="-223520"/>
            <a:r>
              <a:rPr lang="en-US"/>
              <a:t>Find an optimal global path connecting start and end points using A*</a:t>
            </a:r>
          </a:p>
          <a:p>
            <a:pPr marL="223520" indent="-223520"/>
            <a:r>
              <a:rPr lang="en-US"/>
              <a:t>Sample points around the dynamic obstacle when detected and plan a path around the obstacle using RRT*.</a:t>
            </a:r>
          </a:p>
          <a:p>
            <a:pPr marL="223520" indent="-223520"/>
            <a:r>
              <a:rPr lang="en-US"/>
              <a:t>Connect the path generated by A* and RRT*</a:t>
            </a:r>
          </a:p>
          <a:p>
            <a:pPr marL="223520" indent="-223520"/>
            <a:r>
              <a:rPr lang="en-US"/>
              <a:t>Create a package in ROS and embed the package in Turtle Bot and simulate in Gazebo</a:t>
            </a:r>
          </a:p>
          <a:p>
            <a:pPr marL="223520" indent="-223520"/>
            <a:endParaRPr lang="en-US"/>
          </a:p>
        </p:txBody>
      </p:sp>
      <p:sp>
        <p:nvSpPr>
          <p:cNvPr id="8" name="Text Placeholder 3">
            <a:extLst>
              <a:ext uri="{FF2B5EF4-FFF2-40B4-BE49-F238E27FC236}">
                <a16:creationId xmlns:a16="http://schemas.microsoft.com/office/drawing/2014/main" id="{02C084DF-FD02-4E0D-A7C4-B70C30D7CD9E}"/>
              </a:ext>
            </a:extLst>
          </p:cNvPr>
          <p:cNvSpPr>
            <a:spLocks noGrp="1"/>
          </p:cNvSpPr>
          <p:nvPr>
            <p:ph type="body" sz="half" idx="2"/>
          </p:nvPr>
        </p:nvSpPr>
        <p:spPr>
          <a:xfrm>
            <a:off x="836613" y="4648200"/>
            <a:ext cx="3276599" cy="1371600"/>
          </a:xfrm>
        </p:spPr>
        <p:txBody>
          <a:bodyPr vert="horz" lIns="91440" tIns="45720" rIns="91440" bIns="45720" rtlCol="0" anchor="t">
            <a:normAutofit/>
          </a:bodyPr>
          <a:lstStyle/>
          <a:p>
            <a:r>
              <a:rPr lang="en-US" sz="2000"/>
              <a:t>Of the Project</a:t>
            </a:r>
            <a:endParaRPr lang="en-US"/>
          </a:p>
        </p:txBody>
      </p:sp>
    </p:spTree>
    <p:extLst>
      <p:ext uri="{BB962C8B-B14F-4D97-AF65-F5344CB8AC3E}">
        <p14:creationId xmlns:p14="http://schemas.microsoft.com/office/powerpoint/2010/main" val="41146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8833-CF40-40BB-AE21-11EFB9B1EC56}"/>
              </a:ext>
            </a:extLst>
          </p:cNvPr>
          <p:cNvSpPr>
            <a:spLocks noGrp="1"/>
          </p:cNvSpPr>
          <p:nvPr>
            <p:ph type="title"/>
          </p:nvPr>
        </p:nvSpPr>
        <p:spPr>
          <a:xfrm>
            <a:off x="836613" y="333555"/>
            <a:ext cx="3276599" cy="730729"/>
          </a:xfrm>
        </p:spPr>
        <p:txBody>
          <a:bodyPr>
            <a:normAutofit fontScale="90000"/>
          </a:bodyPr>
          <a:lstStyle/>
          <a:p>
            <a:br>
              <a:rPr lang="en-US"/>
            </a:br>
            <a:r>
              <a:rPr lang="en-US"/>
              <a:t>Result:</a:t>
            </a:r>
          </a:p>
        </p:txBody>
      </p:sp>
      <p:pic>
        <p:nvPicPr>
          <p:cNvPr id="6" name="Content Placeholder 5" descr="A screen shot of a computer&#10;&#10;Description automatically generated">
            <a:extLst>
              <a:ext uri="{FF2B5EF4-FFF2-40B4-BE49-F238E27FC236}">
                <a16:creationId xmlns:a16="http://schemas.microsoft.com/office/drawing/2014/main" id="{64672D4A-EF38-4903-A88B-72D3F076C6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31762" y="1284052"/>
            <a:ext cx="6996987" cy="3929974"/>
          </a:xfrm>
        </p:spPr>
      </p:pic>
      <p:sp>
        <p:nvSpPr>
          <p:cNvPr id="4" name="Text Placeholder 3">
            <a:extLst>
              <a:ext uri="{FF2B5EF4-FFF2-40B4-BE49-F238E27FC236}">
                <a16:creationId xmlns:a16="http://schemas.microsoft.com/office/drawing/2014/main" id="{8E788B70-99E7-482A-A20B-95C4A25B5813}"/>
              </a:ext>
            </a:extLst>
          </p:cNvPr>
          <p:cNvSpPr>
            <a:spLocks noGrp="1"/>
          </p:cNvSpPr>
          <p:nvPr>
            <p:ph type="body" sz="half" idx="2"/>
          </p:nvPr>
        </p:nvSpPr>
        <p:spPr>
          <a:xfrm>
            <a:off x="836613" y="1125748"/>
            <a:ext cx="3276599" cy="4865298"/>
          </a:xfrm>
        </p:spPr>
        <p:txBody>
          <a:bodyPr vert="horz" lIns="91440" tIns="45720" rIns="91440" bIns="45720" rtlCol="0" anchor="t">
            <a:normAutofit/>
          </a:bodyPr>
          <a:lstStyle/>
          <a:p>
            <a:r>
              <a:rPr lang="en-US" sz="2000"/>
              <a:t>Laser Imaging</a:t>
            </a:r>
          </a:p>
          <a:p>
            <a:endParaRPr lang="en-US" sz="2000"/>
          </a:p>
          <a:p>
            <a:pPr marL="342900" indent="-342900">
              <a:buFont typeface="Arial" panose="020B0604020202020204" pitchFamily="34" charset="0"/>
              <a:buChar char="•"/>
            </a:pPr>
            <a:r>
              <a:rPr lang="en-US" sz="2000"/>
              <a:t>At each instant, takes a 360 scan of the local environment.</a:t>
            </a:r>
          </a:p>
          <a:p>
            <a:pPr marL="342900" indent="-342900">
              <a:buFont typeface="Arial" panose="020B0604020202020204" pitchFamily="34" charset="0"/>
              <a:buChar char="•"/>
            </a:pPr>
            <a:r>
              <a:rPr lang="en-US" sz="2000"/>
              <a:t>Converts the local scan into image using image processing </a:t>
            </a:r>
          </a:p>
          <a:p>
            <a:pPr marL="342900" indent="-342900">
              <a:buFont typeface="Arial" panose="020B0604020202020204" pitchFamily="34" charset="0"/>
              <a:buChar char="•"/>
            </a:pPr>
            <a:r>
              <a:rPr lang="en-US" sz="2000"/>
              <a:t>The robot is at the center of each image</a:t>
            </a:r>
          </a:p>
          <a:p>
            <a:pPr marL="342900" indent="-342900">
              <a:buFont typeface="Arial" panose="020B0604020202020204" pitchFamily="34" charset="0"/>
              <a:buChar char="•"/>
            </a:pPr>
            <a:r>
              <a:rPr lang="en-US" sz="2000"/>
              <a:t>Each obstacle is then represented on image using </a:t>
            </a:r>
            <a:r>
              <a:rPr lang="en-US" sz="2000" err="1"/>
              <a:t>Bresenham’s</a:t>
            </a:r>
            <a:r>
              <a:rPr lang="en-US" sz="2000"/>
              <a:t> line algorithm </a:t>
            </a:r>
          </a:p>
          <a:p>
            <a:pPr marL="342900" indent="-342900">
              <a:buChar char="•"/>
            </a:pPr>
            <a:endParaRPr lang="en-US" sz="2000"/>
          </a:p>
          <a:p>
            <a:endParaRPr lang="en-US"/>
          </a:p>
        </p:txBody>
      </p:sp>
    </p:spTree>
    <p:extLst>
      <p:ext uri="{BB962C8B-B14F-4D97-AF65-F5344CB8AC3E}">
        <p14:creationId xmlns:p14="http://schemas.microsoft.com/office/powerpoint/2010/main" val="99551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8833-CF40-40BB-AE21-11EFB9B1EC56}"/>
              </a:ext>
            </a:extLst>
          </p:cNvPr>
          <p:cNvSpPr>
            <a:spLocks noGrp="1"/>
          </p:cNvSpPr>
          <p:nvPr>
            <p:ph type="title"/>
          </p:nvPr>
        </p:nvSpPr>
        <p:spPr>
          <a:xfrm>
            <a:off x="836613" y="419819"/>
            <a:ext cx="3276599" cy="730730"/>
          </a:xfrm>
        </p:spPr>
        <p:txBody>
          <a:bodyPr/>
          <a:lstStyle/>
          <a:p>
            <a:r>
              <a:rPr lang="en-US"/>
              <a:t> Results:</a:t>
            </a:r>
          </a:p>
        </p:txBody>
      </p:sp>
      <p:pic>
        <p:nvPicPr>
          <p:cNvPr id="6" name="Content Placeholder 5" descr="A screen shot of a computer&#10;&#10;Description automatically generated">
            <a:extLst>
              <a:ext uri="{FF2B5EF4-FFF2-40B4-BE49-F238E27FC236}">
                <a16:creationId xmlns:a16="http://schemas.microsoft.com/office/drawing/2014/main" id="{6F902282-3E4B-4B3D-89F6-A794691D9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2045" y="1391054"/>
            <a:ext cx="6719881" cy="3774333"/>
          </a:xfrm>
        </p:spPr>
      </p:pic>
      <p:sp>
        <p:nvSpPr>
          <p:cNvPr id="4" name="Text Placeholder 3">
            <a:extLst>
              <a:ext uri="{FF2B5EF4-FFF2-40B4-BE49-F238E27FC236}">
                <a16:creationId xmlns:a16="http://schemas.microsoft.com/office/drawing/2014/main" id="{8E788B70-99E7-482A-A20B-95C4A25B5813}"/>
              </a:ext>
            </a:extLst>
          </p:cNvPr>
          <p:cNvSpPr>
            <a:spLocks noGrp="1"/>
          </p:cNvSpPr>
          <p:nvPr>
            <p:ph type="body" sz="half" idx="2"/>
          </p:nvPr>
        </p:nvSpPr>
        <p:spPr>
          <a:xfrm>
            <a:off x="836613" y="1312653"/>
            <a:ext cx="3276599" cy="4678393"/>
          </a:xfrm>
        </p:spPr>
        <p:txBody>
          <a:bodyPr vert="horz" lIns="91440" tIns="45720" rIns="91440" bIns="45720" rtlCol="0" anchor="t">
            <a:normAutofit lnSpcReduction="10000"/>
          </a:bodyPr>
          <a:lstStyle/>
          <a:p>
            <a:r>
              <a:rPr lang="en-US" sz="2000"/>
              <a:t>RRT* in Action!</a:t>
            </a:r>
          </a:p>
          <a:p>
            <a:endParaRPr lang="en-US" sz="2000"/>
          </a:p>
          <a:p>
            <a:pPr marL="342900" indent="-342900">
              <a:buFont typeface="Arial" panose="020B0604020202020204" pitchFamily="34" charset="0"/>
              <a:buChar char="•"/>
            </a:pPr>
            <a:r>
              <a:rPr lang="en-US" sz="2000"/>
              <a:t>Initialized once a dynamic obstacle blocks robot’s path</a:t>
            </a:r>
          </a:p>
          <a:p>
            <a:pPr marL="342900" indent="-342900">
              <a:buFont typeface="Arial" panose="020B0604020202020204" pitchFamily="34" charset="0"/>
              <a:buChar char="•"/>
            </a:pPr>
            <a:r>
              <a:rPr lang="en-US" sz="2000"/>
              <a:t>It samples points in the image and tries to generate a path towards the goal</a:t>
            </a:r>
          </a:p>
          <a:p>
            <a:pPr marL="342900" indent="-342900">
              <a:buFont typeface="Arial" panose="020B0604020202020204" pitchFamily="34" charset="0"/>
              <a:buChar char="•"/>
            </a:pPr>
            <a:r>
              <a:rPr lang="en-US" sz="2000"/>
              <a:t>The goal is the state after 4 points from the current state on global path</a:t>
            </a:r>
          </a:p>
          <a:p>
            <a:pPr marL="342900" indent="-342900">
              <a:buFont typeface="Arial" panose="020B0604020202020204" pitchFamily="34" charset="0"/>
              <a:buChar char="•"/>
            </a:pPr>
            <a:r>
              <a:rPr lang="en-US" sz="2000"/>
              <a:t>Avoids dynamic obstacles to again merge with the global path</a:t>
            </a:r>
          </a:p>
        </p:txBody>
      </p:sp>
    </p:spTree>
    <p:extLst>
      <p:ext uri="{BB962C8B-B14F-4D97-AF65-F5344CB8AC3E}">
        <p14:creationId xmlns:p14="http://schemas.microsoft.com/office/powerpoint/2010/main" val="4792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1747-B611-4D51-8585-363DB46D72A6}"/>
              </a:ext>
            </a:extLst>
          </p:cNvPr>
          <p:cNvSpPr>
            <a:spLocks noGrp="1"/>
          </p:cNvSpPr>
          <p:nvPr>
            <p:ph type="title"/>
          </p:nvPr>
        </p:nvSpPr>
        <p:spPr/>
        <p:txBody>
          <a:bodyPr/>
          <a:lstStyle/>
          <a:p>
            <a:r>
              <a:rPr lang="en-US"/>
              <a:t>Work done and Work to do:</a:t>
            </a:r>
          </a:p>
        </p:txBody>
      </p:sp>
      <p:sp>
        <p:nvSpPr>
          <p:cNvPr id="3" name="Content Placeholder 2">
            <a:extLst>
              <a:ext uri="{FF2B5EF4-FFF2-40B4-BE49-F238E27FC236}">
                <a16:creationId xmlns:a16="http://schemas.microsoft.com/office/drawing/2014/main" id="{E9EF7983-31AC-4DE1-9E97-0709A5CCCB3F}"/>
              </a:ext>
            </a:extLst>
          </p:cNvPr>
          <p:cNvSpPr>
            <a:spLocks noGrp="1"/>
          </p:cNvSpPr>
          <p:nvPr>
            <p:ph idx="1"/>
          </p:nvPr>
        </p:nvSpPr>
        <p:spPr>
          <a:xfrm>
            <a:off x="5180012" y="838200"/>
            <a:ext cx="6172201" cy="5397260"/>
          </a:xfrm>
        </p:spPr>
        <p:txBody>
          <a:bodyPr vert="horz" lIns="91440" tIns="45720" rIns="91440" bIns="45720" rtlCol="0" anchor="t">
            <a:normAutofit lnSpcReduction="10000"/>
          </a:bodyPr>
          <a:lstStyle/>
          <a:p>
            <a:pPr marL="223520" indent="-223520"/>
            <a:r>
              <a:rPr lang="en-US" sz="2400"/>
              <a:t>Work completed:</a:t>
            </a:r>
          </a:p>
          <a:p>
            <a:pPr marL="223520" indent="-223520"/>
            <a:r>
              <a:rPr lang="en-US"/>
              <a:t>Developed the A* Algorithm and successfully ran it on the </a:t>
            </a:r>
            <a:r>
              <a:rPr lang="en-US" err="1"/>
              <a:t>Turtlebot</a:t>
            </a:r>
            <a:r>
              <a:rPr lang="en-US"/>
              <a:t> in Gazebo.</a:t>
            </a:r>
          </a:p>
          <a:p>
            <a:pPr marL="223520" indent="-223520"/>
            <a:r>
              <a:rPr lang="en-US"/>
              <a:t>Built a map using laser imaging for the RRT* to work.</a:t>
            </a:r>
          </a:p>
          <a:p>
            <a:pPr marL="223520" indent="-223520"/>
            <a:r>
              <a:rPr lang="en-US"/>
              <a:t>Developed the RRT* algorithm and ran it successfully on </a:t>
            </a:r>
            <a:r>
              <a:rPr lang="en-US" err="1"/>
              <a:t>Turtlebot</a:t>
            </a:r>
            <a:r>
              <a:rPr lang="en-US"/>
              <a:t> in Gazebo.</a:t>
            </a:r>
          </a:p>
          <a:p>
            <a:pPr marL="223520" indent="-223520"/>
            <a:r>
              <a:rPr lang="en-US"/>
              <a:t>Built a controller for the </a:t>
            </a:r>
            <a:r>
              <a:rPr lang="en-US" err="1"/>
              <a:t>turtlebot's</a:t>
            </a:r>
            <a:r>
              <a:rPr lang="en-US"/>
              <a:t> navigation.</a:t>
            </a:r>
          </a:p>
          <a:p>
            <a:pPr marL="223520" indent="-223520"/>
            <a:r>
              <a:rPr lang="en-US"/>
              <a:t>Built a ROS package.</a:t>
            </a:r>
          </a:p>
          <a:p>
            <a:pPr marL="223520" indent="-223520"/>
            <a:r>
              <a:rPr lang="en-US" sz="2400"/>
              <a:t>Work to do:</a:t>
            </a:r>
          </a:p>
          <a:p>
            <a:pPr marL="223520" indent="-223520"/>
            <a:r>
              <a:rPr lang="en-US"/>
              <a:t>Combine the A* and the RRT* algorithm.</a:t>
            </a:r>
          </a:p>
          <a:p>
            <a:pPr marL="223520" indent="-223520"/>
            <a:r>
              <a:rPr lang="en-US"/>
              <a:t>Evaluate the performance of the Algorithm with other algorithms.</a:t>
            </a:r>
          </a:p>
          <a:p>
            <a:pPr marL="223520" indent="-223520"/>
            <a:endParaRPr lang="en-US"/>
          </a:p>
          <a:p>
            <a:pPr marL="223520" indent="-223520"/>
            <a:endParaRPr lang="en-US"/>
          </a:p>
          <a:p>
            <a:pPr marL="223520" indent="-223520"/>
            <a:endParaRPr lang="en-US"/>
          </a:p>
          <a:p>
            <a:pPr marL="223520" indent="-223520"/>
            <a:endParaRPr lang="en-US"/>
          </a:p>
        </p:txBody>
      </p:sp>
      <p:sp>
        <p:nvSpPr>
          <p:cNvPr id="4" name="Text Placeholder 3">
            <a:extLst>
              <a:ext uri="{FF2B5EF4-FFF2-40B4-BE49-F238E27FC236}">
                <a16:creationId xmlns:a16="http://schemas.microsoft.com/office/drawing/2014/main" id="{D27FD3A5-AAFC-4A2F-ACB7-98E8D46BF384}"/>
              </a:ext>
            </a:extLst>
          </p:cNvPr>
          <p:cNvSpPr>
            <a:spLocks noGrp="1"/>
          </p:cNvSpPr>
          <p:nvPr>
            <p:ph type="body" sz="half" idx="2"/>
          </p:nvPr>
        </p:nvSpPr>
        <p:spPr/>
        <p:txBody>
          <a:bodyPr vert="horz" lIns="91440" tIns="45720" rIns="91440" bIns="45720" rtlCol="0" anchor="t">
            <a:normAutofit/>
          </a:bodyPr>
          <a:lstStyle/>
          <a:p>
            <a:r>
              <a:rPr lang="en-US" sz="2000"/>
              <a:t>Till the date of 5/7/2020</a:t>
            </a:r>
          </a:p>
        </p:txBody>
      </p:sp>
    </p:spTree>
    <p:extLst>
      <p:ext uri="{BB962C8B-B14F-4D97-AF65-F5344CB8AC3E}">
        <p14:creationId xmlns:p14="http://schemas.microsoft.com/office/powerpoint/2010/main" val="50443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E24F-98FB-4543-B722-9FF17C611CD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EFFD6423-BA97-437C-BD41-E614325AB9C0}"/>
              </a:ext>
            </a:extLst>
          </p:cNvPr>
          <p:cNvSpPr>
            <a:spLocks noGrp="1"/>
          </p:cNvSpPr>
          <p:nvPr>
            <p:ph idx="1"/>
          </p:nvPr>
        </p:nvSpPr>
        <p:spPr>
          <a:xfrm>
            <a:off x="5180012" y="291861"/>
            <a:ext cx="6172201" cy="6245523"/>
          </a:xfrm>
        </p:spPr>
        <p:txBody>
          <a:bodyPr vert="horz" lIns="91440" tIns="45720" rIns="91440" bIns="45720" rtlCol="0" anchor="t">
            <a:normAutofit lnSpcReduction="10000"/>
          </a:bodyPr>
          <a:lstStyle/>
          <a:p>
            <a:pPr marL="223520" indent="-223520"/>
            <a:r>
              <a:rPr lang="en-US">
                <a:ea typeface="+mn-lt"/>
                <a:cs typeface="+mn-lt"/>
              </a:rPr>
              <a:t>Connell, Devin, and Hung </a:t>
            </a:r>
            <a:r>
              <a:rPr lang="en-US" err="1">
                <a:ea typeface="+mn-lt"/>
                <a:cs typeface="+mn-lt"/>
              </a:rPr>
              <a:t>Manh</a:t>
            </a:r>
            <a:r>
              <a:rPr lang="en-US">
                <a:ea typeface="+mn-lt"/>
                <a:cs typeface="+mn-lt"/>
              </a:rPr>
              <a:t> La. "Dynamic path planning and </a:t>
            </a:r>
            <a:r>
              <a:rPr lang="en-US" err="1">
                <a:ea typeface="+mn-lt"/>
                <a:cs typeface="+mn-lt"/>
              </a:rPr>
              <a:t>replanning</a:t>
            </a:r>
            <a:r>
              <a:rPr lang="en-US">
                <a:ea typeface="+mn-lt"/>
                <a:cs typeface="+mn-lt"/>
              </a:rPr>
              <a:t> for mobile robots using RRT*." </a:t>
            </a:r>
            <a:r>
              <a:rPr lang="en-US" i="1">
                <a:ea typeface="+mn-lt"/>
                <a:cs typeface="+mn-lt"/>
              </a:rPr>
              <a:t>2017 IEEE International Conference on Systems, Man, and Cybernetics (SMC)</a:t>
            </a:r>
            <a:r>
              <a:rPr lang="en-US">
                <a:ea typeface="+mn-lt"/>
                <a:cs typeface="+mn-lt"/>
              </a:rPr>
              <a:t>. IEEE, 2017.</a:t>
            </a:r>
            <a:endParaRPr lang="en-US"/>
          </a:p>
          <a:p>
            <a:pPr marL="223520" indent="-223520"/>
            <a:r>
              <a:rPr lang="en-US" err="1">
                <a:ea typeface="+mn-lt"/>
                <a:cs typeface="+mn-lt"/>
              </a:rPr>
              <a:t>Hwangbo</a:t>
            </a:r>
            <a:r>
              <a:rPr lang="en-US">
                <a:ea typeface="+mn-lt"/>
                <a:cs typeface="+mn-lt"/>
              </a:rPr>
              <a:t>, Myung, James Kuffner, and Takeo </a:t>
            </a:r>
            <a:r>
              <a:rPr lang="en-US" err="1">
                <a:ea typeface="+mn-lt"/>
                <a:cs typeface="+mn-lt"/>
              </a:rPr>
              <a:t>Kanade</a:t>
            </a:r>
            <a:r>
              <a:rPr lang="en-US">
                <a:ea typeface="+mn-lt"/>
                <a:cs typeface="+mn-lt"/>
              </a:rPr>
              <a:t>. "Efficient two-phase 3D motion planning for small fixed-wing UAVs." </a:t>
            </a:r>
            <a:r>
              <a:rPr lang="en-US" i="1">
                <a:ea typeface="+mn-lt"/>
                <a:cs typeface="+mn-lt"/>
              </a:rPr>
              <a:t>Proceedings 2007 IEEE International Conference on Robotics and Automation</a:t>
            </a:r>
            <a:r>
              <a:rPr lang="en-US">
                <a:ea typeface="+mn-lt"/>
                <a:cs typeface="+mn-lt"/>
              </a:rPr>
              <a:t>. IEEE, 2007.</a:t>
            </a:r>
            <a:endParaRPr lang="en-US"/>
          </a:p>
          <a:p>
            <a:pPr marL="223520" indent="-223520"/>
            <a:r>
              <a:rPr lang="en-US">
                <a:ea typeface="+mn-lt"/>
                <a:cs typeface="+mn-lt"/>
              </a:rPr>
              <a:t>Bohlin, Robert. "Path planning in practice; lazy evaluation on a multi-resolution grid." </a:t>
            </a:r>
            <a:r>
              <a:rPr lang="en-US" i="1">
                <a:ea typeface="+mn-lt"/>
                <a:cs typeface="+mn-lt"/>
              </a:rPr>
              <a:t>Proceedings 2001 IEEE/RSJ International Conference on Intelligent Robots and Systems. Expanding the Societal Role of Robotics in the </a:t>
            </a:r>
            <a:r>
              <a:rPr lang="en-US" i="1" err="1">
                <a:ea typeface="+mn-lt"/>
                <a:cs typeface="+mn-lt"/>
              </a:rPr>
              <a:t>the</a:t>
            </a:r>
            <a:r>
              <a:rPr lang="en-US" i="1">
                <a:ea typeface="+mn-lt"/>
                <a:cs typeface="+mn-lt"/>
              </a:rPr>
              <a:t> Next Millennium (Cat. No. 01CH37180)</a:t>
            </a:r>
            <a:r>
              <a:rPr lang="en-US">
                <a:ea typeface="+mn-lt"/>
                <a:cs typeface="+mn-lt"/>
              </a:rPr>
              <a:t>. Vol. 1. IEEE, 2001.</a:t>
            </a:r>
            <a:endParaRPr lang="en-US"/>
          </a:p>
          <a:p>
            <a:pPr marL="223520" indent="-223520"/>
            <a:r>
              <a:rPr lang="en-US"/>
              <a:t>Qureshi, Ahmed Hussain, et al. "Potential guided directional-RRT* for accelerated motion planning in cluttered environments." </a:t>
            </a:r>
            <a:r>
              <a:rPr lang="en-US" i="1"/>
              <a:t>2013 IEEE International Conference on Mechatronics and Automation</a:t>
            </a:r>
            <a:r>
              <a:rPr lang="en-US"/>
              <a:t>. IEEE, 2013.</a:t>
            </a:r>
          </a:p>
          <a:p>
            <a:pPr marL="223520" indent="-223520"/>
            <a:endParaRPr lang="en-US"/>
          </a:p>
        </p:txBody>
      </p:sp>
      <p:sp>
        <p:nvSpPr>
          <p:cNvPr id="4" name="Text Placeholder 3">
            <a:extLst>
              <a:ext uri="{FF2B5EF4-FFF2-40B4-BE49-F238E27FC236}">
                <a16:creationId xmlns:a16="http://schemas.microsoft.com/office/drawing/2014/main" id="{FD5D858D-1FBD-4B32-81C4-A33838792E3C}"/>
              </a:ext>
            </a:extLst>
          </p:cNvPr>
          <p:cNvSpPr>
            <a:spLocks noGrp="1"/>
          </p:cNvSpPr>
          <p:nvPr>
            <p:ph type="body" sz="half" idx="2"/>
          </p:nvPr>
        </p:nvSpPr>
        <p:spPr/>
        <p:txBody>
          <a:bodyPr vert="horz" lIns="91440" tIns="45720" rIns="91440" bIns="45720" rtlCol="0" anchor="t">
            <a:normAutofit/>
          </a:bodyPr>
          <a:lstStyle/>
          <a:p>
            <a:r>
              <a:rPr lang="en-US" sz="2000"/>
              <a:t>References used for the project.</a:t>
            </a:r>
            <a:endParaRPr lang="en-US"/>
          </a:p>
        </p:txBody>
      </p:sp>
    </p:spTree>
    <p:extLst>
      <p:ext uri="{BB962C8B-B14F-4D97-AF65-F5344CB8AC3E}">
        <p14:creationId xmlns:p14="http://schemas.microsoft.com/office/powerpoint/2010/main" val="85177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E24F-98FB-4543-B722-9FF17C611CD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EFFD6423-BA97-437C-BD41-E614325AB9C0}"/>
              </a:ext>
            </a:extLst>
          </p:cNvPr>
          <p:cNvSpPr>
            <a:spLocks noGrp="1"/>
          </p:cNvSpPr>
          <p:nvPr>
            <p:ph idx="1"/>
          </p:nvPr>
        </p:nvSpPr>
        <p:spPr>
          <a:xfrm>
            <a:off x="5180012" y="219974"/>
            <a:ext cx="6172201" cy="5828580"/>
          </a:xfrm>
        </p:spPr>
        <p:txBody>
          <a:bodyPr vert="horz" lIns="91440" tIns="45720" rIns="91440" bIns="45720" rtlCol="0" anchor="t">
            <a:normAutofit lnSpcReduction="10000"/>
          </a:bodyPr>
          <a:lstStyle/>
          <a:p>
            <a:pPr marL="342900" indent="-342900"/>
            <a:r>
              <a:rPr lang="en-US">
                <a:ea typeface="+mn-lt"/>
                <a:cs typeface="+mn-lt"/>
              </a:rPr>
              <a:t>Otte, Michael, and Emilio </a:t>
            </a:r>
            <a:r>
              <a:rPr lang="en-US" err="1">
                <a:ea typeface="+mn-lt"/>
                <a:cs typeface="+mn-lt"/>
              </a:rPr>
              <a:t>Frazzoli</a:t>
            </a:r>
            <a:r>
              <a:rPr lang="en-US">
                <a:ea typeface="+mn-lt"/>
                <a:cs typeface="+mn-lt"/>
              </a:rPr>
              <a:t>. "RRTX: Asymptotically optimal single-query sampling-based motion planning with quick </a:t>
            </a:r>
            <a:r>
              <a:rPr lang="en-US" err="1">
                <a:ea typeface="+mn-lt"/>
                <a:cs typeface="+mn-lt"/>
              </a:rPr>
              <a:t>replanning</a:t>
            </a:r>
            <a:r>
              <a:rPr lang="en-US">
                <a:ea typeface="+mn-lt"/>
                <a:cs typeface="+mn-lt"/>
              </a:rPr>
              <a:t>." </a:t>
            </a:r>
            <a:r>
              <a:rPr lang="en-US" i="1">
                <a:ea typeface="+mn-lt"/>
                <a:cs typeface="+mn-lt"/>
              </a:rPr>
              <a:t>The International Journal of Robotics Research</a:t>
            </a:r>
            <a:r>
              <a:rPr lang="en-US">
                <a:ea typeface="+mn-lt"/>
                <a:cs typeface="+mn-lt"/>
              </a:rPr>
              <a:t> 35.7 (2016): 797-822.</a:t>
            </a:r>
            <a:endParaRPr lang="en-US"/>
          </a:p>
          <a:p>
            <a:pPr marL="223520" indent="-223520"/>
            <a:r>
              <a:rPr lang="en-US">
                <a:ea typeface="+mn-lt"/>
                <a:cs typeface="+mn-lt"/>
              </a:rPr>
              <a:t>Islam, Md </a:t>
            </a:r>
            <a:r>
              <a:rPr lang="en-US" err="1">
                <a:ea typeface="+mn-lt"/>
                <a:cs typeface="+mn-lt"/>
              </a:rPr>
              <a:t>Jahidul</a:t>
            </a:r>
            <a:r>
              <a:rPr lang="en-US">
                <a:ea typeface="+mn-lt"/>
                <a:cs typeface="+mn-lt"/>
              </a:rPr>
              <a:t>, </a:t>
            </a:r>
            <a:r>
              <a:rPr lang="en-US" err="1">
                <a:ea typeface="+mn-lt"/>
                <a:cs typeface="+mn-lt"/>
              </a:rPr>
              <a:t>Jungseok</a:t>
            </a:r>
            <a:r>
              <a:rPr lang="en-US">
                <a:ea typeface="+mn-lt"/>
                <a:cs typeface="+mn-lt"/>
              </a:rPr>
              <a:t> Hong, and </a:t>
            </a:r>
            <a:r>
              <a:rPr lang="en-US" err="1">
                <a:ea typeface="+mn-lt"/>
                <a:cs typeface="+mn-lt"/>
              </a:rPr>
              <a:t>Junaed</a:t>
            </a:r>
            <a:r>
              <a:rPr lang="en-US">
                <a:ea typeface="+mn-lt"/>
                <a:cs typeface="+mn-lt"/>
              </a:rPr>
              <a:t> Sattar. "Person-following by autonomous robots: A categorical overview." The International Journal of Robotics Research 38.14 (2019): 1581-1618</a:t>
            </a:r>
            <a:endParaRPr lang="en-US"/>
          </a:p>
          <a:p>
            <a:pPr marL="223520" indent="-223520"/>
            <a:r>
              <a:rPr lang="en-US" err="1">
                <a:ea typeface="+mn-lt"/>
                <a:cs typeface="+mn-lt"/>
              </a:rPr>
              <a:t>Huski´c</a:t>
            </a:r>
            <a:r>
              <a:rPr lang="en-US">
                <a:ea typeface="+mn-lt"/>
                <a:cs typeface="+mn-lt"/>
              </a:rPr>
              <a:t> G, Buck S, </a:t>
            </a:r>
            <a:r>
              <a:rPr lang="en-US" err="1">
                <a:ea typeface="+mn-lt"/>
                <a:cs typeface="+mn-lt"/>
              </a:rPr>
              <a:t>Gonz´alez</a:t>
            </a:r>
            <a:r>
              <a:rPr lang="en-US">
                <a:ea typeface="+mn-lt"/>
                <a:cs typeface="+mn-lt"/>
              </a:rPr>
              <a:t> LAI and Zell A (2017) Outdoor </a:t>
            </a:r>
            <a:r>
              <a:rPr lang="en-US" err="1">
                <a:ea typeface="+mn-lt"/>
                <a:cs typeface="+mn-lt"/>
              </a:rPr>
              <a:t>PersonFollowing</a:t>
            </a:r>
            <a:r>
              <a:rPr lang="en-US">
                <a:ea typeface="+mn-lt"/>
                <a:cs typeface="+mn-lt"/>
              </a:rPr>
              <a:t> at Higher Speeds Using a Skid-steered </a:t>
            </a:r>
            <a:r>
              <a:rPr lang="en-US" err="1">
                <a:ea typeface="+mn-lt"/>
                <a:cs typeface="+mn-lt"/>
              </a:rPr>
              <a:t>MobileRobot</a:t>
            </a:r>
            <a:r>
              <a:rPr lang="en-US">
                <a:ea typeface="+mn-lt"/>
                <a:cs typeface="+mn-lt"/>
              </a:rPr>
              <a:t>. In: IEEE/RSJ International Conference on </a:t>
            </a:r>
            <a:r>
              <a:rPr lang="en-US" err="1">
                <a:ea typeface="+mn-lt"/>
                <a:cs typeface="+mn-lt"/>
              </a:rPr>
              <a:t>IntelligentRobots</a:t>
            </a:r>
            <a:r>
              <a:rPr lang="en-US">
                <a:ea typeface="+mn-lt"/>
                <a:cs typeface="+mn-lt"/>
              </a:rPr>
              <a:t> and Systems (IROS). IEEE, pp. 3433–3438.</a:t>
            </a:r>
            <a:endParaRPr lang="en-US"/>
          </a:p>
          <a:p>
            <a:pPr marL="223520" indent="-223520"/>
            <a:r>
              <a:rPr lang="en-US">
                <a:ea typeface="+mn-lt"/>
                <a:cs typeface="+mn-lt"/>
              </a:rPr>
              <a:t>Hu JS, Wang JJ and Ho DM (2014) Design of Sensing System and Anticipative Behavior for Human Following Mobile Robots. IEEE Transactions on Industrial Electronics 61(4):1916–1927.</a:t>
            </a:r>
            <a:endParaRPr lang="en-US"/>
          </a:p>
          <a:p>
            <a:pPr marL="223520" indent="-223520"/>
            <a:endParaRPr lang="en-US"/>
          </a:p>
        </p:txBody>
      </p:sp>
      <p:sp>
        <p:nvSpPr>
          <p:cNvPr id="4" name="Text Placeholder 3">
            <a:extLst>
              <a:ext uri="{FF2B5EF4-FFF2-40B4-BE49-F238E27FC236}">
                <a16:creationId xmlns:a16="http://schemas.microsoft.com/office/drawing/2014/main" id="{FD5D858D-1FBD-4B32-81C4-A33838792E3C}"/>
              </a:ext>
            </a:extLst>
          </p:cNvPr>
          <p:cNvSpPr>
            <a:spLocks noGrp="1"/>
          </p:cNvSpPr>
          <p:nvPr>
            <p:ph type="body" sz="half" idx="2"/>
          </p:nvPr>
        </p:nvSpPr>
        <p:spPr/>
        <p:txBody>
          <a:bodyPr vert="horz" lIns="91440" tIns="45720" rIns="91440" bIns="45720" rtlCol="0" anchor="t">
            <a:normAutofit/>
          </a:bodyPr>
          <a:lstStyle/>
          <a:p>
            <a:r>
              <a:rPr lang="en-US" sz="2000"/>
              <a:t>Continued:</a:t>
            </a:r>
          </a:p>
        </p:txBody>
      </p:sp>
    </p:spTree>
    <p:extLst>
      <p:ext uri="{BB962C8B-B14F-4D97-AF65-F5344CB8AC3E}">
        <p14:creationId xmlns:p14="http://schemas.microsoft.com/office/powerpoint/2010/main" val="27489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E24F-98FB-4543-B722-9FF17C611CD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EFFD6423-BA97-437C-BD41-E614325AB9C0}"/>
              </a:ext>
            </a:extLst>
          </p:cNvPr>
          <p:cNvSpPr>
            <a:spLocks noGrp="1"/>
          </p:cNvSpPr>
          <p:nvPr>
            <p:ph idx="1"/>
          </p:nvPr>
        </p:nvSpPr>
        <p:spPr/>
        <p:txBody>
          <a:bodyPr vert="horz" lIns="91440" tIns="45720" rIns="91440" bIns="45720" rtlCol="0" anchor="t">
            <a:normAutofit/>
          </a:bodyPr>
          <a:lstStyle/>
          <a:p>
            <a:pPr marL="223520" indent="-223520"/>
            <a:r>
              <a:rPr lang="en-US">
                <a:ea typeface="+mn-lt"/>
                <a:cs typeface="+mn-lt"/>
              </a:rPr>
              <a:t>Doisy G, Jevtic A, </a:t>
            </a:r>
            <a:r>
              <a:rPr lang="en-US" err="1">
                <a:ea typeface="+mn-lt"/>
                <a:cs typeface="+mn-lt"/>
              </a:rPr>
              <a:t>Lucet</a:t>
            </a:r>
            <a:r>
              <a:rPr lang="en-US">
                <a:ea typeface="+mn-lt"/>
                <a:cs typeface="+mn-lt"/>
              </a:rPr>
              <a:t> E and Edan Y (2012) Adaptive </a:t>
            </a:r>
            <a:r>
              <a:rPr lang="en-US" err="1">
                <a:ea typeface="+mn-lt"/>
                <a:cs typeface="+mn-lt"/>
              </a:rPr>
              <a:t>Personfollowing</a:t>
            </a:r>
            <a:r>
              <a:rPr lang="en-US">
                <a:ea typeface="+mn-lt"/>
                <a:cs typeface="+mn-lt"/>
              </a:rPr>
              <a:t> Algorithm Based on Depth Images and Mapping. In: IROS Workshop on Robot Motion Planning.</a:t>
            </a:r>
          </a:p>
          <a:p>
            <a:pPr marL="223520" indent="-223520"/>
            <a:r>
              <a:rPr lang="en-US">
                <a:ea typeface="+mn-lt"/>
                <a:cs typeface="+mn-lt"/>
              </a:rPr>
              <a:t>Granata C and </a:t>
            </a:r>
            <a:r>
              <a:rPr lang="en-US" err="1">
                <a:ea typeface="+mn-lt"/>
                <a:cs typeface="+mn-lt"/>
              </a:rPr>
              <a:t>Bidaud</a:t>
            </a:r>
            <a:r>
              <a:rPr lang="en-US">
                <a:ea typeface="+mn-lt"/>
                <a:cs typeface="+mn-lt"/>
              </a:rPr>
              <a:t> P (2012) A Framework for the Design of Person Following Behaviors for Social Mobile Robots. In: IEEE/RSJ International Conference on Intelligent Robots and Systems (IROS). IEEE, pp. 4652–4659.</a:t>
            </a:r>
          </a:p>
          <a:p>
            <a:pPr marL="223520" indent="-223520"/>
            <a:endParaRPr lang="en-US"/>
          </a:p>
        </p:txBody>
      </p:sp>
      <p:sp>
        <p:nvSpPr>
          <p:cNvPr id="4" name="Text Placeholder 3">
            <a:extLst>
              <a:ext uri="{FF2B5EF4-FFF2-40B4-BE49-F238E27FC236}">
                <a16:creationId xmlns:a16="http://schemas.microsoft.com/office/drawing/2014/main" id="{FD5D858D-1FBD-4B32-81C4-A33838792E3C}"/>
              </a:ext>
            </a:extLst>
          </p:cNvPr>
          <p:cNvSpPr>
            <a:spLocks noGrp="1"/>
          </p:cNvSpPr>
          <p:nvPr>
            <p:ph type="body" sz="half" idx="2"/>
          </p:nvPr>
        </p:nvSpPr>
        <p:spPr/>
        <p:txBody>
          <a:bodyPr vert="horz" lIns="91440" tIns="45720" rIns="91440" bIns="45720" rtlCol="0" anchor="t">
            <a:normAutofit/>
          </a:bodyPr>
          <a:lstStyle/>
          <a:p>
            <a:r>
              <a:rPr lang="en-US" sz="2000"/>
              <a:t>Continued:</a:t>
            </a:r>
          </a:p>
        </p:txBody>
      </p:sp>
    </p:spTree>
    <p:extLst>
      <p:ext uri="{BB962C8B-B14F-4D97-AF65-F5344CB8AC3E}">
        <p14:creationId xmlns:p14="http://schemas.microsoft.com/office/powerpoint/2010/main" val="375317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7406-D876-4F89-9460-A39B8C17CBE6}"/>
              </a:ext>
            </a:extLst>
          </p:cNvPr>
          <p:cNvSpPr>
            <a:spLocks noGrp="1"/>
          </p:cNvSpPr>
          <p:nvPr>
            <p:ph type="title"/>
          </p:nvPr>
        </p:nvSpPr>
        <p:spPr>
          <a:xfrm>
            <a:off x="1522414" y="2514601"/>
            <a:ext cx="9144000" cy="993476"/>
          </a:xfrm>
        </p:spPr>
        <p:txBody>
          <a:bodyPr/>
          <a:lstStyle/>
          <a:p>
            <a:pPr algn="ctr"/>
            <a:r>
              <a:rPr lang="en-US"/>
              <a:t>Thank you</a:t>
            </a:r>
          </a:p>
        </p:txBody>
      </p:sp>
      <p:sp>
        <p:nvSpPr>
          <p:cNvPr id="4" name="Text Placeholder 3">
            <a:extLst>
              <a:ext uri="{FF2B5EF4-FFF2-40B4-BE49-F238E27FC236}">
                <a16:creationId xmlns:a16="http://schemas.microsoft.com/office/drawing/2014/main" id="{2FFA46F8-2C8B-4065-BC54-9A12B8A560B5}"/>
              </a:ext>
            </a:extLst>
          </p:cNvPr>
          <p:cNvSpPr>
            <a:spLocks noGrp="1"/>
          </p:cNvSpPr>
          <p:nvPr>
            <p:ph type="body" idx="1"/>
          </p:nvPr>
        </p:nvSpPr>
        <p:spPr>
          <a:xfrm>
            <a:off x="1522413" y="-461512"/>
            <a:ext cx="8229600" cy="294735"/>
          </a:xfrm>
        </p:spPr>
        <p:txBody>
          <a:bodyPr>
            <a:normAutofit fontScale="70000" lnSpcReduction="20000"/>
          </a:bodyPr>
          <a:lstStyle/>
          <a:p>
            <a:endParaRPr lang="en-US"/>
          </a:p>
        </p:txBody>
      </p:sp>
    </p:spTree>
    <p:extLst>
      <p:ext uri="{BB962C8B-B14F-4D97-AF65-F5344CB8AC3E}">
        <p14:creationId xmlns:p14="http://schemas.microsoft.com/office/powerpoint/2010/main" val="325478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600"/>
              <a:t>Motivation:</a:t>
            </a:r>
          </a:p>
        </p:txBody>
      </p:sp>
      <p:sp>
        <p:nvSpPr>
          <p:cNvPr id="2" name="Picture Placeholder 1">
            <a:extLst>
              <a:ext uri="{FF2B5EF4-FFF2-40B4-BE49-F238E27FC236}">
                <a16:creationId xmlns:a16="http://schemas.microsoft.com/office/drawing/2014/main" id="{64CF7387-FB7B-4914-B5A5-DFBACED248EA}"/>
              </a:ext>
            </a:extLst>
          </p:cNvPr>
          <p:cNvSpPr>
            <a:spLocks noGrp="1"/>
          </p:cNvSpPr>
          <p:nvPr>
            <p:ph idx="1"/>
          </p:nvPr>
        </p:nvSpPr>
        <p:spPr/>
        <p:txBody>
          <a:bodyPr vert="horz" lIns="91440" tIns="45720" rIns="91440" bIns="45720" rtlCol="0" anchor="t">
            <a:normAutofit/>
          </a:bodyPr>
          <a:lstStyle/>
          <a:p>
            <a:pPr marL="223520" indent="-223520">
              <a:lnSpc>
                <a:spcPct val="150000"/>
              </a:lnSpc>
              <a:spcBef>
                <a:spcPts val="600"/>
              </a:spcBef>
            </a:pPr>
            <a:r>
              <a:rPr lang="en-US"/>
              <a:t>Harness advantages of both and at the same time avoiding disadvantages of each other.</a:t>
            </a:r>
            <a:endParaRPr lang="en-US">
              <a:ea typeface="+mn-lt"/>
              <a:cs typeface="+mn-lt"/>
            </a:endParaRPr>
          </a:p>
          <a:p>
            <a:pPr marL="223520" indent="-223520">
              <a:lnSpc>
                <a:spcPct val="150000"/>
              </a:lnSpc>
              <a:spcBef>
                <a:spcPts val="600"/>
              </a:spcBef>
            </a:pPr>
            <a:r>
              <a:rPr lang="en-US"/>
              <a:t>An approach to make best use of existing algorithms to perform in environments with dynamic obstacles.</a:t>
            </a:r>
            <a:endParaRPr lang="en-US">
              <a:ea typeface="+mn-lt"/>
              <a:cs typeface="+mn-lt"/>
            </a:endParaRPr>
          </a:p>
          <a:p>
            <a:pPr marL="223520" indent="-223520">
              <a:lnSpc>
                <a:spcPct val="150000"/>
              </a:lnSpc>
              <a:spcBef>
                <a:spcPts val="600"/>
              </a:spcBef>
            </a:pPr>
            <a:r>
              <a:rPr lang="en-US"/>
              <a:t>Obtain an improved speed and optimality as opposed to using each one individually</a:t>
            </a:r>
          </a:p>
        </p:txBody>
      </p:sp>
      <p:sp>
        <p:nvSpPr>
          <p:cNvPr id="14" name="Content Placeholder 13"/>
          <p:cNvSpPr>
            <a:spLocks noGrp="1"/>
          </p:cNvSpPr>
          <p:nvPr>
            <p:ph type="body" sz="half" idx="2"/>
          </p:nvPr>
        </p:nvSpPr>
        <p:spPr/>
        <p:txBody>
          <a:bodyPr vert="horz" lIns="91440" tIns="45720" rIns="91440" bIns="45720" rtlCol="0" anchor="t">
            <a:normAutofit/>
          </a:bodyPr>
          <a:lstStyle/>
          <a:p>
            <a:pPr marL="0" indent="0">
              <a:buNone/>
            </a:pPr>
            <a:r>
              <a:rPr lang="en-US" sz="2000"/>
              <a:t>What is the need of combining both the algorithms?</a:t>
            </a:r>
          </a:p>
          <a:p>
            <a:pPr marL="223520" indent="-223520">
              <a:lnSpc>
                <a:spcPct val="150000"/>
              </a:lnSpc>
            </a:pPr>
            <a:endParaRPr lang="en-US"/>
          </a:p>
          <a:p>
            <a:pPr marL="223520" indent="-223520">
              <a:lnSpc>
                <a:spcPct val="150000"/>
              </a:lnSpc>
            </a:pPr>
            <a:endParaRPr lang="en-US"/>
          </a:p>
          <a:p>
            <a:pPr marL="223520" indent="-223520">
              <a:lnSpc>
                <a:spcPct val="150000"/>
              </a:lnSpc>
            </a:pPr>
            <a:endParaRPr lang="en-US"/>
          </a:p>
          <a:p>
            <a:pPr marL="223520" indent="-223520">
              <a:lnSpc>
                <a:spcPct val="150000"/>
              </a:lnSpc>
            </a:pPr>
            <a:endParaRPr lang="en-US"/>
          </a:p>
          <a:p>
            <a:pPr marL="0" indent="0">
              <a:buNone/>
            </a:pPr>
            <a:endParaRPr lang="en-US"/>
          </a:p>
        </p:txBody>
      </p:sp>
    </p:spTree>
    <p:extLst>
      <p:ext uri="{BB962C8B-B14F-4D97-AF65-F5344CB8AC3E}">
        <p14:creationId xmlns:p14="http://schemas.microsoft.com/office/powerpoint/2010/main" val="412428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19A41-2CE8-416A-BC05-D9C03338C1ED}"/>
              </a:ext>
            </a:extLst>
          </p:cNvPr>
          <p:cNvSpPr>
            <a:spLocks noGrp="1"/>
          </p:cNvSpPr>
          <p:nvPr>
            <p:ph type="title"/>
          </p:nvPr>
        </p:nvSpPr>
        <p:spPr/>
        <p:txBody>
          <a:bodyPr>
            <a:normAutofit/>
          </a:bodyPr>
          <a:lstStyle/>
          <a:p>
            <a:pPr algn="ctr"/>
            <a:r>
              <a:rPr lang="en-US" sz="3600">
                <a:ea typeface="+mj-lt"/>
                <a:cs typeface="+mj-lt"/>
              </a:rPr>
              <a:t>Motivation:</a:t>
            </a:r>
            <a:endParaRPr lang="en-US" sz="3600"/>
          </a:p>
        </p:txBody>
      </p:sp>
      <p:sp>
        <p:nvSpPr>
          <p:cNvPr id="4" name="Picture Placeholder 3">
            <a:extLst>
              <a:ext uri="{FF2B5EF4-FFF2-40B4-BE49-F238E27FC236}">
                <a16:creationId xmlns:a16="http://schemas.microsoft.com/office/drawing/2014/main" id="{4BC5D682-A55C-4243-A44B-293D8A74B179}"/>
              </a:ext>
            </a:extLst>
          </p:cNvPr>
          <p:cNvSpPr>
            <a:spLocks noGrp="1"/>
          </p:cNvSpPr>
          <p:nvPr>
            <p:ph type="pic" idx="1"/>
          </p:nvPr>
        </p:nvSpPr>
        <p:spPr/>
      </p:sp>
      <p:sp>
        <p:nvSpPr>
          <p:cNvPr id="3" name="Content Placeholder 2">
            <a:extLst>
              <a:ext uri="{FF2B5EF4-FFF2-40B4-BE49-F238E27FC236}">
                <a16:creationId xmlns:a16="http://schemas.microsoft.com/office/drawing/2014/main" id="{1A694B55-621A-4A8C-9A58-9B7382638E74}"/>
              </a:ext>
            </a:extLst>
          </p:cNvPr>
          <p:cNvSpPr>
            <a:spLocks noGrp="1"/>
          </p:cNvSpPr>
          <p:nvPr>
            <p:ph type="body" sz="half" idx="2"/>
          </p:nvPr>
        </p:nvSpPr>
        <p:spPr>
          <a:xfrm>
            <a:off x="836613" y="4648200"/>
            <a:ext cx="3276599" cy="1558505"/>
          </a:xfrm>
        </p:spPr>
        <p:txBody>
          <a:bodyPr vert="horz" lIns="91440" tIns="45720" rIns="91440" bIns="45720" rtlCol="0" anchor="t">
            <a:noAutofit/>
          </a:bodyPr>
          <a:lstStyle/>
          <a:p>
            <a:pPr marL="223520" indent="-223520" algn="ctr">
              <a:lnSpc>
                <a:spcPct val="150000"/>
              </a:lnSpc>
            </a:pPr>
            <a:r>
              <a:rPr lang="en-US" sz="1800">
                <a:ea typeface="+mn-lt"/>
                <a:cs typeface="+mn-lt"/>
              </a:rPr>
              <a:t>Implementation of APF as a global planner with RRT* as a local planner for dynamic obstacles detection.</a:t>
            </a:r>
            <a:endParaRPr lang="en-US" sz="1800"/>
          </a:p>
          <a:p>
            <a:pPr marL="223520" indent="-223520"/>
            <a:endParaRPr lang="en-US"/>
          </a:p>
        </p:txBody>
      </p:sp>
      <p:pic>
        <p:nvPicPr>
          <p:cNvPr id="5" name="Dynamic RRT Approaching">
            <a:hlinkClick r:id="" action="ppaction://media"/>
            <a:extLst>
              <a:ext uri="{FF2B5EF4-FFF2-40B4-BE49-F238E27FC236}">
                <a16:creationId xmlns:a16="http://schemas.microsoft.com/office/drawing/2014/main" id="{905BA92D-633F-470A-AC8D-22F18C1EC61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38431" y="902018"/>
            <a:ext cx="4492412" cy="2526982"/>
          </a:xfrm>
          <a:prstGeom prst="rect">
            <a:avLst/>
          </a:prstGeom>
        </p:spPr>
      </p:pic>
      <p:pic>
        <p:nvPicPr>
          <p:cNvPr id="6" name="Dynamic RRT Retreating">
            <a:hlinkClick r:id="" action="ppaction://media"/>
            <a:extLst>
              <a:ext uri="{FF2B5EF4-FFF2-40B4-BE49-F238E27FC236}">
                <a16:creationId xmlns:a16="http://schemas.microsoft.com/office/drawing/2014/main" id="{65D7F12E-811D-4EA6-B305-9E19DEA80FA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38432" y="3454307"/>
            <a:ext cx="4492411" cy="2526981"/>
          </a:xfrm>
          <a:prstGeom prst="rect">
            <a:avLst/>
          </a:prstGeom>
        </p:spPr>
      </p:pic>
    </p:spTree>
    <p:extLst>
      <p:ext uri="{BB962C8B-B14F-4D97-AF65-F5344CB8AC3E}">
        <p14:creationId xmlns:p14="http://schemas.microsoft.com/office/powerpoint/2010/main" val="38062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2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5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17508-AEF2-4134-BEFF-F00BBBCA7DFC}"/>
              </a:ext>
            </a:extLst>
          </p:cNvPr>
          <p:cNvSpPr>
            <a:spLocks noGrp="1"/>
          </p:cNvSpPr>
          <p:nvPr>
            <p:ph type="title"/>
          </p:nvPr>
        </p:nvSpPr>
        <p:spPr/>
        <p:txBody>
          <a:bodyPr>
            <a:normAutofit/>
          </a:bodyPr>
          <a:lstStyle/>
          <a:p>
            <a:r>
              <a:rPr lang="en-US" sz="3600">
                <a:ea typeface="+mj-lt"/>
                <a:cs typeface="+mj-lt"/>
              </a:rPr>
              <a:t>Related Research</a:t>
            </a:r>
            <a:endParaRPr lang="en-US" sz="3600"/>
          </a:p>
        </p:txBody>
      </p:sp>
      <p:sp>
        <p:nvSpPr>
          <p:cNvPr id="3" name="Content Placeholder 2">
            <a:extLst>
              <a:ext uri="{FF2B5EF4-FFF2-40B4-BE49-F238E27FC236}">
                <a16:creationId xmlns:a16="http://schemas.microsoft.com/office/drawing/2014/main" id="{4282142A-D479-49A2-B45A-7F5DC3E6C111}"/>
              </a:ext>
            </a:extLst>
          </p:cNvPr>
          <p:cNvSpPr>
            <a:spLocks noGrp="1"/>
          </p:cNvSpPr>
          <p:nvPr>
            <p:ph idx="1"/>
          </p:nvPr>
        </p:nvSpPr>
        <p:spPr/>
        <p:txBody>
          <a:bodyPr vert="horz" lIns="91440" tIns="45720" rIns="91440" bIns="45720" rtlCol="0" anchor="t">
            <a:normAutofit/>
          </a:bodyPr>
          <a:lstStyle/>
          <a:p>
            <a:pPr marL="0" indent="0">
              <a:buNone/>
            </a:pPr>
            <a:r>
              <a:rPr lang="en-US" sz="2200"/>
              <a:t>1. </a:t>
            </a:r>
            <a:r>
              <a:rPr lang="en-US" sz="2200">
                <a:ea typeface="+mn-lt"/>
                <a:cs typeface="+mn-lt"/>
              </a:rPr>
              <a:t>Connell 2017.</a:t>
            </a:r>
            <a:endParaRPr lang="en-US" sz="2200"/>
          </a:p>
          <a:p>
            <a:pPr marL="223520" indent="-223520"/>
            <a:r>
              <a:rPr lang="en-US" sz="2200">
                <a:ea typeface="+mn-lt"/>
                <a:cs typeface="+mn-lt"/>
              </a:rPr>
              <a:t>This paper proposes a novel framework of using RRT* as a global planner to compute the high-level route avoiding static obstacles and again uses RRT* as a local planner to avoid dynamic obstacles as and when they appear.</a:t>
            </a:r>
            <a:endParaRPr lang="en-US" sz="2200"/>
          </a:p>
          <a:p>
            <a:pPr marL="223520" indent="-223520"/>
            <a:r>
              <a:rPr lang="en-US" sz="2200">
                <a:ea typeface="+mn-lt"/>
                <a:cs typeface="+mn-lt"/>
              </a:rPr>
              <a:t>It also considers non-moving as well a moving dynamic obstacles and proposes a condition to determine if there is a need to re-plan if in case encountered a dynamic obstacle.</a:t>
            </a:r>
            <a:endParaRPr lang="en-US" sz="2200"/>
          </a:p>
          <a:p>
            <a:pPr marL="223520" indent="-223520"/>
            <a:r>
              <a:rPr lang="en-US" sz="2200">
                <a:ea typeface="+mn-lt"/>
                <a:cs typeface="+mn-lt"/>
              </a:rPr>
              <a:t>This algorithm is probabilistically complete</a:t>
            </a:r>
            <a:endParaRPr lang="en-US" sz="2200"/>
          </a:p>
          <a:p>
            <a:pPr marL="223520" indent="-223520"/>
            <a:endParaRPr lang="en-US" sz="2400"/>
          </a:p>
          <a:p>
            <a:pPr marL="223520" indent="-223520"/>
            <a:endParaRPr lang="en-US" sz="2400"/>
          </a:p>
          <a:p>
            <a:pPr marL="342900" indent="-342900"/>
            <a:endParaRPr lang="en-US" sz="2400"/>
          </a:p>
          <a:p>
            <a:pPr marL="0" indent="0">
              <a:buNone/>
            </a:pPr>
            <a:endParaRPr lang="en-US"/>
          </a:p>
        </p:txBody>
      </p:sp>
      <p:sp>
        <p:nvSpPr>
          <p:cNvPr id="4" name="Text Placeholder 3">
            <a:extLst>
              <a:ext uri="{FF2B5EF4-FFF2-40B4-BE49-F238E27FC236}">
                <a16:creationId xmlns:a16="http://schemas.microsoft.com/office/drawing/2014/main" id="{3961B804-F5BB-4DB8-AE36-1ED892F62833}"/>
              </a:ext>
            </a:extLst>
          </p:cNvPr>
          <p:cNvSpPr>
            <a:spLocks noGrp="1"/>
          </p:cNvSpPr>
          <p:nvPr>
            <p:ph type="body" sz="half" idx="2"/>
          </p:nvPr>
        </p:nvSpPr>
        <p:spPr/>
        <p:txBody>
          <a:bodyPr vert="horz" lIns="91440" tIns="45720" rIns="91440" bIns="45720" rtlCol="0" anchor="t">
            <a:normAutofit/>
          </a:bodyPr>
          <a:lstStyle/>
          <a:p>
            <a:r>
              <a:rPr lang="en-US" sz="2000"/>
              <a:t>Background work done for the project</a:t>
            </a:r>
          </a:p>
        </p:txBody>
      </p:sp>
    </p:spTree>
    <p:extLst>
      <p:ext uri="{BB962C8B-B14F-4D97-AF65-F5344CB8AC3E}">
        <p14:creationId xmlns:p14="http://schemas.microsoft.com/office/powerpoint/2010/main" val="77587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C760-2222-4200-8D40-A10479809D64}"/>
              </a:ext>
            </a:extLst>
          </p:cNvPr>
          <p:cNvSpPr>
            <a:spLocks noGrp="1"/>
          </p:cNvSpPr>
          <p:nvPr>
            <p:ph type="title"/>
          </p:nvPr>
        </p:nvSpPr>
        <p:spPr/>
        <p:txBody>
          <a:bodyPr>
            <a:normAutofit/>
          </a:bodyPr>
          <a:lstStyle/>
          <a:p>
            <a:r>
              <a:rPr lang="en-US" sz="3600"/>
              <a:t>Related Research</a:t>
            </a:r>
          </a:p>
        </p:txBody>
      </p:sp>
      <p:sp>
        <p:nvSpPr>
          <p:cNvPr id="3" name="Content Placeholder 2">
            <a:extLst>
              <a:ext uri="{FF2B5EF4-FFF2-40B4-BE49-F238E27FC236}">
                <a16:creationId xmlns:a16="http://schemas.microsoft.com/office/drawing/2014/main" id="{4D4A0331-33AD-44DB-9CD2-C4D8659C69F8}"/>
              </a:ext>
            </a:extLst>
          </p:cNvPr>
          <p:cNvSpPr>
            <a:spLocks noGrp="1"/>
          </p:cNvSpPr>
          <p:nvPr>
            <p:ph idx="1"/>
          </p:nvPr>
        </p:nvSpPr>
        <p:spPr/>
        <p:txBody>
          <a:bodyPr vert="horz" lIns="91440" tIns="45720" rIns="91440" bIns="45720" rtlCol="0" anchor="t">
            <a:normAutofit/>
          </a:bodyPr>
          <a:lstStyle/>
          <a:p>
            <a:pPr marL="0" indent="0">
              <a:buNone/>
            </a:pPr>
            <a:r>
              <a:rPr lang="en-US" sz="2200">
                <a:ea typeface="+mn-lt"/>
                <a:cs typeface="+mn-lt"/>
              </a:rPr>
              <a:t>2. </a:t>
            </a:r>
            <a:r>
              <a:rPr lang="en-US" sz="2200" err="1">
                <a:ea typeface="+mn-lt"/>
                <a:cs typeface="+mn-lt"/>
              </a:rPr>
              <a:t>Hwangbo</a:t>
            </a:r>
            <a:r>
              <a:rPr lang="en-US" sz="2200">
                <a:ea typeface="+mn-lt"/>
                <a:cs typeface="+mn-lt"/>
              </a:rPr>
              <a:t> 2007.</a:t>
            </a:r>
            <a:endParaRPr lang="en-US" sz="2200"/>
          </a:p>
          <a:p>
            <a:pPr marL="223520" indent="-223520"/>
            <a:r>
              <a:rPr lang="en-US" sz="2200">
                <a:ea typeface="+mn-lt"/>
                <a:cs typeface="+mn-lt"/>
              </a:rPr>
              <a:t>This paper highlights the importance of following trajectories differently at global and local levels rather than following on the same trajectory.</a:t>
            </a:r>
            <a:endParaRPr lang="en-US" sz="2200"/>
          </a:p>
          <a:p>
            <a:pPr marL="223520" indent="-223520"/>
            <a:r>
              <a:rPr lang="en-US" sz="2200">
                <a:ea typeface="+mn-lt"/>
                <a:cs typeface="+mn-lt"/>
              </a:rPr>
              <a:t>It generates a high-level path globally avoiding obstacles and then uses smoothed splines to generate trajectories on a local level.</a:t>
            </a:r>
            <a:endParaRPr lang="en-US" sz="2200"/>
          </a:p>
          <a:p>
            <a:pPr marL="223520" indent="-223520"/>
            <a:r>
              <a:rPr lang="en-US" sz="2200">
                <a:ea typeface="+mn-lt"/>
                <a:cs typeface="+mn-lt"/>
              </a:rPr>
              <a:t>They have  implemented this algorithm for UAVs moving through loops.</a:t>
            </a:r>
            <a:endParaRPr lang="en-US" sz="2200"/>
          </a:p>
          <a:p>
            <a:pPr marL="223520" indent="-223520"/>
            <a:endParaRPr lang="en-US"/>
          </a:p>
        </p:txBody>
      </p:sp>
      <p:sp>
        <p:nvSpPr>
          <p:cNvPr id="4" name="Text Placeholder 3">
            <a:extLst>
              <a:ext uri="{FF2B5EF4-FFF2-40B4-BE49-F238E27FC236}">
                <a16:creationId xmlns:a16="http://schemas.microsoft.com/office/drawing/2014/main" id="{8778B75C-C90E-4FB5-877C-7749A193CC76}"/>
              </a:ext>
            </a:extLst>
          </p:cNvPr>
          <p:cNvSpPr>
            <a:spLocks noGrp="1"/>
          </p:cNvSpPr>
          <p:nvPr>
            <p:ph type="body" sz="half" idx="2"/>
          </p:nvPr>
        </p:nvSpPr>
        <p:spPr/>
        <p:txBody>
          <a:bodyPr vert="horz" lIns="91440" tIns="45720" rIns="91440" bIns="45720" rtlCol="0" anchor="t">
            <a:normAutofit/>
          </a:bodyPr>
          <a:lstStyle/>
          <a:p>
            <a:r>
              <a:rPr lang="en-US" sz="2000"/>
              <a:t>continued</a:t>
            </a:r>
          </a:p>
        </p:txBody>
      </p:sp>
    </p:spTree>
    <p:extLst>
      <p:ext uri="{BB962C8B-B14F-4D97-AF65-F5344CB8AC3E}">
        <p14:creationId xmlns:p14="http://schemas.microsoft.com/office/powerpoint/2010/main" val="332457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B581-35AC-4427-AFDF-38D6D2A53F05}"/>
              </a:ext>
            </a:extLst>
          </p:cNvPr>
          <p:cNvSpPr>
            <a:spLocks noGrp="1"/>
          </p:cNvSpPr>
          <p:nvPr>
            <p:ph type="title"/>
          </p:nvPr>
        </p:nvSpPr>
        <p:spPr/>
        <p:txBody>
          <a:bodyPr>
            <a:normAutofit/>
          </a:bodyPr>
          <a:lstStyle/>
          <a:p>
            <a:r>
              <a:rPr lang="en-US" sz="3600"/>
              <a:t>Related Research</a:t>
            </a:r>
          </a:p>
        </p:txBody>
      </p:sp>
      <p:sp>
        <p:nvSpPr>
          <p:cNvPr id="3" name="Content Placeholder 2">
            <a:extLst>
              <a:ext uri="{FF2B5EF4-FFF2-40B4-BE49-F238E27FC236}">
                <a16:creationId xmlns:a16="http://schemas.microsoft.com/office/drawing/2014/main" id="{FCBE1705-3EDB-4ED2-A8C4-E68EFB03DCC3}"/>
              </a:ext>
            </a:extLst>
          </p:cNvPr>
          <p:cNvSpPr>
            <a:spLocks noGrp="1"/>
          </p:cNvSpPr>
          <p:nvPr>
            <p:ph idx="1"/>
          </p:nvPr>
        </p:nvSpPr>
        <p:spPr/>
        <p:txBody>
          <a:bodyPr vert="horz" lIns="91440" tIns="45720" rIns="91440" bIns="45720" rtlCol="0" anchor="t">
            <a:normAutofit/>
          </a:bodyPr>
          <a:lstStyle/>
          <a:p>
            <a:pPr marL="223520" indent="-223520">
              <a:buNone/>
            </a:pPr>
            <a:r>
              <a:rPr lang="en-US" sz="2200">
                <a:ea typeface="+mn-lt"/>
                <a:cs typeface="+mn-lt"/>
              </a:rPr>
              <a:t>3. Bohlin 2001.</a:t>
            </a:r>
            <a:endParaRPr lang="en-US" sz="2200"/>
          </a:p>
          <a:p>
            <a:pPr marL="223520" indent="-223520"/>
            <a:r>
              <a:rPr lang="en-US" sz="2200">
                <a:ea typeface="+mn-lt"/>
                <a:cs typeface="+mn-lt"/>
              </a:rPr>
              <a:t>This paper uses A* as a global planner to generate a high-level path and again uses A* as a local planner to avoid dynamic obstacle locally.</a:t>
            </a:r>
            <a:endParaRPr lang="en-US" sz="2200"/>
          </a:p>
          <a:p>
            <a:pPr marL="223520" indent="-223520"/>
            <a:r>
              <a:rPr lang="en-US" sz="2200">
                <a:ea typeface="+mn-lt"/>
                <a:cs typeface="+mn-lt"/>
              </a:rPr>
              <a:t>It uses a coarse grid of the map to generate a high-level path and successively refines the grid for generating optimal path locally avoiding dynamic obstacles.</a:t>
            </a:r>
            <a:endParaRPr lang="en-US" sz="2200"/>
          </a:p>
          <a:p>
            <a:pPr marL="223520" indent="-223520"/>
            <a:r>
              <a:rPr lang="en-US" sz="2200">
                <a:ea typeface="+mn-lt"/>
                <a:cs typeface="+mn-lt"/>
              </a:rPr>
              <a:t>It is complete and optimal in finding the best route</a:t>
            </a:r>
            <a:endParaRPr lang="en-US" sz="2200"/>
          </a:p>
          <a:p>
            <a:pPr marL="223520" indent="-223520"/>
            <a:r>
              <a:rPr lang="en-US" sz="2200">
                <a:ea typeface="+mn-lt"/>
                <a:cs typeface="+mn-lt"/>
              </a:rPr>
              <a:t>The disadvantage of increased computational space for refining the grid is also evident.</a:t>
            </a:r>
            <a:endParaRPr lang="en-US" sz="2200"/>
          </a:p>
          <a:p>
            <a:pPr marL="0" indent="0">
              <a:buNone/>
            </a:pPr>
            <a:endParaRPr lang="en-US"/>
          </a:p>
        </p:txBody>
      </p:sp>
      <p:sp>
        <p:nvSpPr>
          <p:cNvPr id="4" name="Text Placeholder 3">
            <a:extLst>
              <a:ext uri="{FF2B5EF4-FFF2-40B4-BE49-F238E27FC236}">
                <a16:creationId xmlns:a16="http://schemas.microsoft.com/office/drawing/2014/main" id="{6E3D404D-36CD-449D-BE47-DA5724A4E5DE}"/>
              </a:ext>
            </a:extLst>
          </p:cNvPr>
          <p:cNvSpPr>
            <a:spLocks noGrp="1"/>
          </p:cNvSpPr>
          <p:nvPr>
            <p:ph type="body" sz="half" idx="2"/>
          </p:nvPr>
        </p:nvSpPr>
        <p:spPr/>
        <p:txBody>
          <a:bodyPr vert="horz" lIns="91440" tIns="45720" rIns="91440" bIns="45720" rtlCol="0" anchor="t">
            <a:normAutofit/>
          </a:bodyPr>
          <a:lstStyle/>
          <a:p>
            <a:r>
              <a:rPr lang="en-US" sz="2000">
                <a:ea typeface="+mn-lt"/>
                <a:cs typeface="+mn-lt"/>
              </a:rPr>
              <a:t>continued</a:t>
            </a:r>
            <a:endParaRPr lang="en-US" sz="2000"/>
          </a:p>
        </p:txBody>
      </p:sp>
    </p:spTree>
    <p:extLst>
      <p:ext uri="{BB962C8B-B14F-4D97-AF65-F5344CB8AC3E}">
        <p14:creationId xmlns:p14="http://schemas.microsoft.com/office/powerpoint/2010/main" val="204948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B581-35AC-4427-AFDF-38D6D2A53F05}"/>
              </a:ext>
            </a:extLst>
          </p:cNvPr>
          <p:cNvSpPr>
            <a:spLocks noGrp="1"/>
          </p:cNvSpPr>
          <p:nvPr>
            <p:ph type="title"/>
          </p:nvPr>
        </p:nvSpPr>
        <p:spPr/>
        <p:txBody>
          <a:bodyPr>
            <a:normAutofit/>
          </a:bodyPr>
          <a:lstStyle/>
          <a:p>
            <a:r>
              <a:rPr lang="en-US" sz="3600"/>
              <a:t>Related Research</a:t>
            </a:r>
          </a:p>
        </p:txBody>
      </p:sp>
      <p:sp>
        <p:nvSpPr>
          <p:cNvPr id="3" name="Content Placeholder 2">
            <a:extLst>
              <a:ext uri="{FF2B5EF4-FFF2-40B4-BE49-F238E27FC236}">
                <a16:creationId xmlns:a16="http://schemas.microsoft.com/office/drawing/2014/main" id="{FCBE1705-3EDB-4ED2-A8C4-E68EFB03DCC3}"/>
              </a:ext>
            </a:extLst>
          </p:cNvPr>
          <p:cNvSpPr>
            <a:spLocks noGrp="1"/>
          </p:cNvSpPr>
          <p:nvPr>
            <p:ph idx="1"/>
          </p:nvPr>
        </p:nvSpPr>
        <p:spPr/>
        <p:txBody>
          <a:bodyPr vert="horz" lIns="91440" tIns="45720" rIns="91440" bIns="45720" rtlCol="0" anchor="t">
            <a:normAutofit fontScale="92500" lnSpcReduction="20000"/>
          </a:bodyPr>
          <a:lstStyle/>
          <a:p>
            <a:pPr marL="223520" indent="-223520">
              <a:buNone/>
            </a:pPr>
            <a:r>
              <a:rPr lang="en-US" sz="2400">
                <a:ea typeface="+mn-lt"/>
                <a:cs typeface="+mn-lt"/>
              </a:rPr>
              <a:t>4. Qureshi 2013.</a:t>
            </a:r>
            <a:endParaRPr lang="en-US" sz="2400"/>
          </a:p>
          <a:p>
            <a:pPr marL="223520" indent="-223520"/>
            <a:r>
              <a:rPr lang="en-US" sz="2400">
                <a:ea typeface="+mn-lt"/>
                <a:cs typeface="+mn-lt"/>
              </a:rPr>
              <a:t>The paper introduces a framework to reduce the processing time by incorporating Artificial Potential Fields Algorithm into RRT*as it directs the random samples toward the goal thus increasing the speed of RRT*.</a:t>
            </a:r>
          </a:p>
          <a:p>
            <a:pPr marL="223520" indent="-223520"/>
            <a:r>
              <a:rPr lang="en-US" sz="2400">
                <a:ea typeface="+mn-lt"/>
                <a:cs typeface="+mn-lt"/>
              </a:rPr>
              <a:t>Potential Guided Directional-RRT*: Artificial Potential Fields directionalize the random samples in the direction of decreasing potential leading to lesser dispersion of samples in configuration space  which then provides a solution compared to RRT*. </a:t>
            </a:r>
          </a:p>
          <a:p>
            <a:pPr marL="223520" indent="-223520"/>
            <a:r>
              <a:rPr lang="en-US" sz="2400">
                <a:ea typeface="+mn-lt"/>
                <a:cs typeface="+mn-lt"/>
              </a:rPr>
              <a:t>Potential Guided Directional-RRT* is highly efficient in different environment as it reduces number of iterations and hence reducing the amount of time needed to compute a more optimal solution as compared to RRT*</a:t>
            </a:r>
          </a:p>
          <a:p>
            <a:pPr marL="0" indent="0">
              <a:buNone/>
            </a:pPr>
            <a:endParaRPr lang="en-US"/>
          </a:p>
        </p:txBody>
      </p:sp>
      <p:sp>
        <p:nvSpPr>
          <p:cNvPr id="4" name="Text Placeholder 3">
            <a:extLst>
              <a:ext uri="{FF2B5EF4-FFF2-40B4-BE49-F238E27FC236}">
                <a16:creationId xmlns:a16="http://schemas.microsoft.com/office/drawing/2014/main" id="{03FAC9FF-E980-4EA2-AC34-FC871323D60E}"/>
              </a:ext>
            </a:extLst>
          </p:cNvPr>
          <p:cNvSpPr>
            <a:spLocks noGrp="1"/>
          </p:cNvSpPr>
          <p:nvPr>
            <p:ph type="body" sz="half" idx="2"/>
          </p:nvPr>
        </p:nvSpPr>
        <p:spPr/>
        <p:txBody>
          <a:bodyPr vert="horz" lIns="91440" tIns="45720" rIns="91440" bIns="45720" rtlCol="0" anchor="t">
            <a:normAutofit/>
          </a:bodyPr>
          <a:lstStyle/>
          <a:p>
            <a:r>
              <a:rPr lang="en-US" sz="2000">
                <a:ea typeface="+mn-lt"/>
                <a:cs typeface="+mn-lt"/>
              </a:rPr>
              <a:t>continued</a:t>
            </a:r>
            <a:endParaRPr lang="en-US" sz="2000"/>
          </a:p>
        </p:txBody>
      </p:sp>
    </p:spTree>
    <p:extLst>
      <p:ext uri="{BB962C8B-B14F-4D97-AF65-F5344CB8AC3E}">
        <p14:creationId xmlns:p14="http://schemas.microsoft.com/office/powerpoint/2010/main" val="350823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B581-35AC-4427-AFDF-38D6D2A53F05}"/>
              </a:ext>
            </a:extLst>
          </p:cNvPr>
          <p:cNvSpPr>
            <a:spLocks noGrp="1"/>
          </p:cNvSpPr>
          <p:nvPr>
            <p:ph type="title"/>
          </p:nvPr>
        </p:nvSpPr>
        <p:spPr>
          <a:xfrm>
            <a:off x="1522414" y="533400"/>
            <a:ext cx="9601200" cy="941717"/>
          </a:xfrm>
        </p:spPr>
        <p:txBody>
          <a:bodyPr>
            <a:normAutofit/>
          </a:bodyPr>
          <a:lstStyle/>
          <a:p>
            <a:r>
              <a:rPr lang="en-US" sz="3600">
                <a:ea typeface="+mj-lt"/>
                <a:cs typeface="+mj-lt"/>
              </a:rPr>
              <a:t>Related work review</a:t>
            </a:r>
            <a:endParaRPr lang="en-US"/>
          </a:p>
        </p:txBody>
      </p:sp>
      <p:pic>
        <p:nvPicPr>
          <p:cNvPr id="12" name="Picture 12" descr="A picture containing table, outdoor, chair, sitting&#10;&#10;Description generated with very high confidence">
            <a:extLst>
              <a:ext uri="{FF2B5EF4-FFF2-40B4-BE49-F238E27FC236}">
                <a16:creationId xmlns:a16="http://schemas.microsoft.com/office/drawing/2014/main" id="{A6763167-E028-4E94-9C16-F6FC1E94D6F5}"/>
              </a:ext>
            </a:extLst>
          </p:cNvPr>
          <p:cNvPicPr>
            <a:picLocks noGrp="1" noChangeAspect="1"/>
          </p:cNvPicPr>
          <p:nvPr>
            <p:ph type="pic" idx="4294967295"/>
          </p:nvPr>
        </p:nvPicPr>
        <p:blipFill rotWithShape="1">
          <a:blip r:embed="rId3"/>
          <a:srcRect l="16843" r="16843"/>
          <a:stretch/>
        </p:blipFill>
        <p:spPr>
          <a:xfrm>
            <a:off x="5688706" y="1698373"/>
            <a:ext cx="5019358" cy="4464321"/>
          </a:xfrm>
        </p:spPr>
      </p:pic>
      <p:pic>
        <p:nvPicPr>
          <p:cNvPr id="8" name="Picture 8" descr="A picture containing sitting, table, small, water&#10;&#10;Description generated with very high confidence">
            <a:extLst>
              <a:ext uri="{FF2B5EF4-FFF2-40B4-BE49-F238E27FC236}">
                <a16:creationId xmlns:a16="http://schemas.microsoft.com/office/drawing/2014/main" id="{248549C4-847D-4231-A7E9-D18C1F1A4206}"/>
              </a:ext>
            </a:extLst>
          </p:cNvPr>
          <p:cNvPicPr>
            <a:picLocks noChangeAspect="1"/>
          </p:cNvPicPr>
          <p:nvPr/>
        </p:nvPicPr>
        <p:blipFill>
          <a:blip r:embed="rId4"/>
          <a:stretch>
            <a:fillRect/>
          </a:stretch>
        </p:blipFill>
        <p:spPr>
          <a:xfrm>
            <a:off x="1745968" y="1848779"/>
            <a:ext cx="3587058" cy="2051901"/>
          </a:xfrm>
          <a:prstGeom prst="rect">
            <a:avLst/>
          </a:prstGeom>
        </p:spPr>
      </p:pic>
      <p:pic>
        <p:nvPicPr>
          <p:cNvPr id="14" name="Picture 14" descr="A picture containing light, red, traffic, street&#10;&#10;Description generated with very high confidence">
            <a:extLst>
              <a:ext uri="{FF2B5EF4-FFF2-40B4-BE49-F238E27FC236}">
                <a16:creationId xmlns:a16="http://schemas.microsoft.com/office/drawing/2014/main" id="{E82AA4F6-11D7-414E-98CE-142B691B54D2}"/>
              </a:ext>
            </a:extLst>
          </p:cNvPr>
          <p:cNvPicPr>
            <a:picLocks noChangeAspect="1"/>
          </p:cNvPicPr>
          <p:nvPr/>
        </p:nvPicPr>
        <p:blipFill>
          <a:blip r:embed="rId5"/>
          <a:stretch>
            <a:fillRect/>
          </a:stretch>
        </p:blipFill>
        <p:spPr>
          <a:xfrm>
            <a:off x="1669402" y="4181271"/>
            <a:ext cx="3736752" cy="2047912"/>
          </a:xfrm>
          <a:prstGeom prst="rect">
            <a:avLst/>
          </a:prstGeom>
        </p:spPr>
      </p:pic>
    </p:spTree>
    <p:extLst>
      <p:ext uri="{BB962C8B-B14F-4D97-AF65-F5344CB8AC3E}">
        <p14:creationId xmlns:p14="http://schemas.microsoft.com/office/powerpoint/2010/main" val="19707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atercolor_16x9">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26</Slides>
  <Notes>21</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Watercolor_16x9</vt:lpstr>
      <vt:lpstr>Combining  Local and Global Planner for effective  navigation in Indoor Spaces </vt:lpstr>
      <vt:lpstr>Objectives</vt:lpstr>
      <vt:lpstr>Motivation:</vt:lpstr>
      <vt:lpstr>Motivation:</vt:lpstr>
      <vt:lpstr>Related Research</vt:lpstr>
      <vt:lpstr>Related Research</vt:lpstr>
      <vt:lpstr>Related Research</vt:lpstr>
      <vt:lpstr>Related Research</vt:lpstr>
      <vt:lpstr>Related work review</vt:lpstr>
      <vt:lpstr>Related work review: Important Aspects </vt:lpstr>
      <vt:lpstr>Related work review: State of Art Methods</vt:lpstr>
      <vt:lpstr>Related work review: State of Art  Methods </vt:lpstr>
      <vt:lpstr>Related work review</vt:lpstr>
      <vt:lpstr>Prospective Research Directions</vt:lpstr>
      <vt:lpstr>Requirements for a global and a local planner</vt:lpstr>
      <vt:lpstr> Assumptions </vt:lpstr>
      <vt:lpstr> Approach</vt:lpstr>
      <vt:lpstr>Experiment:</vt:lpstr>
      <vt:lpstr> Result:</vt:lpstr>
      <vt:lpstr> Result:</vt:lpstr>
      <vt:lpstr> Results:</vt:lpstr>
      <vt:lpstr>Work done and Work to do:</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
  <cp:revision>8</cp:revision>
  <dcterms:created xsi:type="dcterms:W3CDTF">2020-05-06T23:59:17Z</dcterms:created>
  <dcterms:modified xsi:type="dcterms:W3CDTF">2020-05-14T07:42:11Z</dcterms:modified>
</cp:coreProperties>
</file>